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7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1474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4703-D6E3-47B0-86D5-D77520FAF61A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64E099A-8F8D-4BEA-BC9D-6FD614F909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4703-D6E3-47B0-86D5-D77520FAF61A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E099A-8F8D-4BEA-BC9D-6FD614F909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4703-D6E3-47B0-86D5-D77520FAF61A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E099A-8F8D-4BEA-BC9D-6FD614F909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4703-D6E3-47B0-86D5-D77520FAF61A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E099A-8F8D-4BEA-BC9D-6FD614F909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4703-D6E3-47B0-86D5-D77520FAF61A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64E099A-8F8D-4BEA-BC9D-6FD614F909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4703-D6E3-47B0-86D5-D77520FAF61A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E099A-8F8D-4BEA-BC9D-6FD614F909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4703-D6E3-47B0-86D5-D77520FAF61A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E099A-8F8D-4BEA-BC9D-6FD614F909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4703-D6E3-47B0-86D5-D77520FAF61A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E099A-8F8D-4BEA-BC9D-6FD614F909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4703-D6E3-47B0-86D5-D77520FAF61A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E099A-8F8D-4BEA-BC9D-6FD614F909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4703-D6E3-47B0-86D5-D77520FAF61A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E099A-8F8D-4BEA-BC9D-6FD614F909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64703-D6E3-47B0-86D5-D77520FAF61A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64E099A-8F8D-4BEA-BC9D-6FD614F909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D164703-D6E3-47B0-86D5-D77520FAF61A}" type="datetimeFigureOut">
              <a:rPr lang="en-US" smtClean="0"/>
              <a:pPr/>
              <a:t>5/30/2019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64E099A-8F8D-4BEA-BC9D-6FD614F909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581400"/>
            <a:ext cx="6400800" cy="1219200"/>
          </a:xfrm>
        </p:spPr>
        <p:txBody>
          <a:bodyPr>
            <a:noAutofit/>
          </a:bodyPr>
          <a:lstStyle/>
          <a:p>
            <a:r>
              <a:rPr lang="en-US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As Pastors, Knowing Where to Go and Determining How to Get There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NAVIGATING CHANGE IN MINISTRY AS THE PRIMARY CHANGE AGENT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25450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DREAMS AND VISION DRIVE CHANGE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33600"/>
            <a:ext cx="3733800" cy="76200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PHILADELPHIA COLLEGE OF BIBLE (old campus)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4400" y="2133600"/>
            <a:ext cx="3733800" cy="76200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CAIRN UNIVERSITY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(new campus)</a:t>
            </a:r>
          </a:p>
        </p:txBody>
      </p:sp>
      <p:pic>
        <p:nvPicPr>
          <p:cNvPr id="7" name="Content Placeholder 6" descr="1800-Arch-mxhu6im816wrlehacvw9h0nscwq15gsaoytk01g88o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1123950" y="2971800"/>
            <a:ext cx="2857500" cy="2857500"/>
          </a:xfrm>
        </p:spPr>
      </p:pic>
      <p:pic>
        <p:nvPicPr>
          <p:cNvPr id="8" name="Content Placeholder 7" descr="Cairn graduation.jpg"/>
          <p:cNvPicPr>
            <a:picLocks noGrp="1" noChangeAspect="1"/>
          </p:cNvPicPr>
          <p:nvPr>
            <p:ph sz="half" idx="4"/>
          </p:nvPr>
        </p:nvPicPr>
        <p:blipFill>
          <a:blip r:embed="rId3" cstate="print"/>
          <a:stretch>
            <a:fillRect/>
          </a:stretch>
        </p:blipFill>
        <p:spPr>
          <a:xfrm>
            <a:off x="4953000" y="2971800"/>
            <a:ext cx="3124200" cy="281940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03238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THINGS THAT HAPPEN TO DREAMS, Carey </a:t>
            </a:r>
            <a:r>
              <a:rPr lang="en-US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Nieuwhof</a:t>
            </a:r>
            <a:endParaRPr lang="en-US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2209800"/>
            <a:ext cx="7772400" cy="4572000"/>
          </a:xfrm>
        </p:spPr>
        <p:txBody>
          <a:bodyPr>
            <a:normAutofit/>
          </a:bodyPr>
          <a:lstStyle/>
          <a:p>
            <a:pPr marL="514350" indent="-514350">
              <a:buClr>
                <a:schemeClr val="tx1"/>
              </a:buClr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Dream Dies </a:t>
            </a:r>
          </a:p>
          <a:p>
            <a:pPr marL="514350" indent="-514350">
              <a:buNone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ClrTx/>
              <a:buAutoNum type="arabicPeriod" startAt="2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Settle for Incremental Change</a:t>
            </a:r>
          </a:p>
          <a:p>
            <a:pPr marL="514350" indent="-514350">
              <a:buAutoNum type="arabicPeriod" startAt="2"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ClrTx/>
              <a:buAutoNum type="arabicPeriod" startAt="2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Leave</a:t>
            </a:r>
          </a:p>
          <a:p>
            <a:pPr marL="514350" indent="-514350">
              <a:buClrTx/>
              <a:buAutoNum type="arabicPeriod" startAt="2"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ClrTx/>
              <a:buAutoNum type="arabicPeriod" startAt="2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Learn to Lead Change Successfully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27038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STRATEGIES FOR LEADING </a:t>
            </a:r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CHANGE </a:t>
            </a:r>
            <a:r>
              <a:rPr lang="en-US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WITHOUT LOSING YOUR DREAM, </a:t>
            </a:r>
            <a:r>
              <a:rPr lang="en-US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Nieuwhof</a:t>
            </a:r>
            <a:endParaRPr lang="en-US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2057400"/>
            <a:ext cx="7772400" cy="4572000"/>
          </a:xfrm>
        </p:spPr>
        <p:txBody>
          <a:bodyPr>
            <a:normAutofit lnSpcReduction="10000"/>
          </a:bodyPr>
          <a:lstStyle/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the Math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Calculate who is actually opposed to the change.</a:t>
            </a:r>
            <a:b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Choose your Focus. 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Decide whether you will focus on who you want to reach or who you want to keep.</a:t>
            </a:r>
            <a:b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a filter. 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 the questions that will shape your future.</a:t>
            </a:r>
          </a:p>
          <a:p>
            <a:pPr marL="514350" indent="-514350">
              <a:buNone/>
            </a:pPr>
            <a:endParaRPr lang="en-US" sz="3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STRATEGIES FOR LEADING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05000"/>
            <a:ext cx="7772400" cy="4267200"/>
          </a:xfrm>
        </p:spPr>
        <p:txBody>
          <a:bodyPr>
            <a:normAutofit/>
          </a:bodyPr>
          <a:lstStyle/>
          <a:p>
            <a:pPr marL="514350" indent="-514350">
              <a:buClr>
                <a:schemeClr val="tx1"/>
              </a:buClr>
              <a:buFont typeface="+mj-lt"/>
              <a:buAutoNum type="arabicPeriod" startAt="4"/>
            </a:pPr>
            <a:r>
              <a:rPr lang="en-U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Attack Problems, not people. 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Help people see that you are for them even if you are not for their ideas.</a:t>
            </a:r>
            <a:b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Clr>
                <a:schemeClr val="tx1"/>
              </a:buClr>
              <a:buFont typeface="+mj-lt"/>
              <a:buAutoNum type="arabicPeriod" startAt="4"/>
            </a:pPr>
            <a:r>
              <a:rPr lang="en-U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 Quit. 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Persevere until your critical breakthrough comes.  Remember that people who quit can often forfeit their place in the story God is writing.</a:t>
            </a:r>
            <a:endParaRPr lang="en-US" sz="3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772400" cy="11430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TYPES OF PEOPLE, </a:t>
            </a:r>
            <a:r>
              <a:rPr lang="en-US" sz="36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Nieuwhof</a:t>
            </a:r>
            <a:endParaRPr lang="en-US" sz="3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828800"/>
            <a:ext cx="7772400" cy="4800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OPPONENTS. 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makeup about 10%, but they are loud and vocal.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EARLY ADOPTERS. 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are also about 10% and are audibly enthusiastic.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EARLY MAJORITY. 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are about 30% and are quietly supportive.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QUIET MAJORITY. 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are 50%  and quietly neutral to hopeful.   </a:t>
            </a:r>
          </a:p>
          <a:p>
            <a:pPr>
              <a:buNone/>
            </a:pP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endParaRPr lang="en-US" sz="3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79438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A CHANGE AGENT THE PASTOR SHOULD FOCUS ON THESE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2057400"/>
            <a:ext cx="7772400" cy="4572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en-US" sz="3500" dirty="0"/>
              <a:t>  </a:t>
            </a:r>
            <a:r>
              <a:rPr lang="en-U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in prayer from beginning to end that God will lead in the vision-casting for change and then guide in its communication.  It is all about Him and His Church, the Body of Jesus Christ.</a:t>
            </a:r>
          </a:p>
          <a:p>
            <a:pPr>
              <a:buFont typeface="Wingdings" pitchFamily="2" charset="2"/>
              <a:buChar char="ü"/>
            </a:pPr>
            <a:r>
              <a:rPr lang="en-U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Always remember you are a humble servant of Christ and fellow believers.</a:t>
            </a:r>
          </a:p>
          <a:p>
            <a:pPr>
              <a:buFont typeface="Wingdings" pitchFamily="2" charset="2"/>
              <a:buChar char="ü"/>
            </a:pPr>
            <a:r>
              <a:rPr lang="en-U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Give God the Glory! Hallowed Be Your Name.  Your Kingdom Come, Lord Jesus!</a:t>
            </a:r>
          </a:p>
          <a:p>
            <a:pPr>
              <a:buFont typeface="Wingdings" pitchFamily="2" charset="2"/>
              <a:buChar char="ü"/>
            </a:pP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3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Pastor’s Role and Process </a:t>
            </a:r>
            <a:b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Leading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pPr marL="514350" indent="-514350" algn="ctr"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ctr"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ctr">
              <a:buNone/>
            </a:pPr>
            <a:endParaRPr lang="en-US" sz="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algn="ctr">
              <a:buNone/>
            </a:pP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STOP AND PRAY</a:t>
            </a:r>
          </a:p>
          <a:p>
            <a:pPr marL="514350" indent="-514350" algn="ctr">
              <a:buNone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crucial foundational issue and cannot be neglected!!!  Must have unanimous and enthusiastic support of church board leaders</a:t>
            </a:r>
          </a:p>
          <a:p>
            <a:pPr marL="514350" indent="-514350" algn="ctr">
              <a:buNone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4329684" y="54102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79438"/>
            <a:ext cx="7772400" cy="11430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Leading Change as a Pastor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pPr>
              <a:buNone/>
            </a:pPr>
            <a:endParaRPr lang="en-US" dirty="0"/>
          </a:p>
          <a:p>
            <a:pPr algn="ctr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Confront &amp; Communicate a Sense of Urgency</a:t>
            </a:r>
          </a:p>
          <a:p>
            <a:pPr algn="ctr">
              <a:buNone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Sharing the positive and brutal facts with the congregation</a:t>
            </a:r>
          </a:p>
        </p:txBody>
      </p:sp>
      <p:sp>
        <p:nvSpPr>
          <p:cNvPr id="4" name="Down Arrow 3"/>
          <p:cNvSpPr/>
          <p:nvPr/>
        </p:nvSpPr>
        <p:spPr>
          <a:xfrm>
            <a:off x="4329684" y="538372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Leading Change as a Pastor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 algn="ctr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Build an Eager Coalition</a:t>
            </a:r>
          </a:p>
          <a:p>
            <a:pPr algn="ctr">
              <a:buNone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 with the Early Majority (30%) and the Quiet Majority (50%)</a:t>
            </a:r>
          </a:p>
          <a:p>
            <a:pPr algn="ctr">
              <a:buNone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4329684" y="54102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Leading Change as a Pastor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096962"/>
            <a:ext cx="7772400" cy="52578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Become a Voice &amp; Vision of Hope</a:t>
            </a:r>
          </a:p>
          <a:p>
            <a:pPr algn="ctr">
              <a:buNone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Most members will follow leaders who have hope and possibilities</a:t>
            </a:r>
          </a:p>
        </p:txBody>
      </p:sp>
      <p:sp>
        <p:nvSpPr>
          <p:cNvPr id="4" name="Down Arrow 3"/>
          <p:cNvSpPr/>
          <p:nvPr/>
        </p:nvSpPr>
        <p:spPr>
          <a:xfrm>
            <a:off x="4329684" y="5403393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7772400" cy="11430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Strong Word of Caution!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572000" y="1524000"/>
            <a:ext cx="3733800" cy="876300"/>
          </a:xfrm>
        </p:spPr>
        <p:txBody>
          <a:bodyPr/>
          <a:lstStyle/>
          <a:p>
            <a:pPr algn="ct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PASTORS…</a:t>
            </a:r>
          </a:p>
        </p:txBody>
      </p:sp>
      <p:pic>
        <p:nvPicPr>
          <p:cNvPr id="13" name="Content Placeholder 12" descr="20190508_130854 (1).jpg"/>
          <p:cNvPicPr>
            <a:picLocks noGrp="1" noChangeAspect="1"/>
          </p:cNvPicPr>
          <p:nvPr>
            <p:ph sz="half" idx="2"/>
          </p:nvPr>
        </p:nvPicPr>
        <p:blipFill rotWithShape="1">
          <a:blip r:embed="rId2" cstate="print"/>
          <a:srcRect b="4918"/>
          <a:stretch/>
        </p:blipFill>
        <p:spPr>
          <a:xfrm>
            <a:off x="1066800" y="1752600"/>
            <a:ext cx="3048000" cy="4419600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53B528E-9249-409A-8BC5-A4A2ECFC0CF8}"/>
              </a:ext>
            </a:extLst>
          </p:cNvPr>
          <p:cNvSpPr txBox="1"/>
          <p:nvPr/>
        </p:nvSpPr>
        <p:spPr>
          <a:xfrm>
            <a:off x="4914900" y="2416582"/>
            <a:ext cx="3048000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ARE the key change agents</a:t>
            </a:r>
            <a:r>
              <a:rPr lang="en-US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ensuring that the church remains both relevant and focused on God’s Word and the message of Jesus Christ.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Leading Change as a Pastor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371600"/>
            <a:ext cx="7772400" cy="45720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Deal with People Issues</a:t>
            </a:r>
          </a:p>
          <a:p>
            <a:pPr algn="ctr">
              <a:buNone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Respond in congregational Q &amp; A sessions, as well as with genuine concerns of individuals or small groups</a:t>
            </a:r>
          </a:p>
        </p:txBody>
      </p:sp>
      <p:sp>
        <p:nvSpPr>
          <p:cNvPr id="4" name="Down Arrow 3"/>
          <p:cNvSpPr/>
          <p:nvPr/>
        </p:nvSpPr>
        <p:spPr>
          <a:xfrm>
            <a:off x="4329684" y="54102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79438"/>
            <a:ext cx="7772400" cy="11430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Leading Change as a Pastor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pPr algn="ctr"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Move from an Inward Focus to an Outward Focus</a:t>
            </a:r>
          </a:p>
          <a:p>
            <a:pPr algn="ctr">
              <a:buNone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Steadily moving the church mostly focusing on herself to the issue for the benefit of the change</a:t>
            </a:r>
          </a:p>
        </p:txBody>
      </p:sp>
      <p:sp>
        <p:nvSpPr>
          <p:cNvPr id="4" name="Down Arrow 3"/>
          <p:cNvSpPr/>
          <p:nvPr/>
        </p:nvSpPr>
        <p:spPr>
          <a:xfrm>
            <a:off x="4329684" y="537635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1430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Leading Change as a Pastor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524000"/>
            <a:ext cx="7772400" cy="45720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Pick Low-Hanging Fruit</a:t>
            </a:r>
          </a:p>
          <a:p>
            <a:pPr algn="ctr">
              <a:buNone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Begin to announce victories which will increase positive momentum</a:t>
            </a:r>
          </a:p>
        </p:txBody>
      </p:sp>
      <p:sp>
        <p:nvSpPr>
          <p:cNvPr id="4" name="Down Arrow 3"/>
          <p:cNvSpPr/>
          <p:nvPr/>
        </p:nvSpPr>
        <p:spPr>
          <a:xfrm>
            <a:off x="4329684" y="5356123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27038"/>
            <a:ext cx="7772400" cy="11430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Leading Change as a Pastor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295400"/>
            <a:ext cx="7772400" cy="45720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Implement &amp; Consolidate Change</a:t>
            </a:r>
          </a:p>
          <a:p>
            <a:pPr algn="ctr">
              <a:buNone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 the change a part of the church lifestyle or culture</a:t>
            </a:r>
          </a:p>
        </p:txBody>
      </p:sp>
      <p:sp>
        <p:nvSpPr>
          <p:cNvPr id="4" name="Down Arrow 3"/>
          <p:cNvSpPr/>
          <p:nvPr/>
        </p:nvSpPr>
        <p:spPr>
          <a:xfrm>
            <a:off x="4329684" y="537819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9915"/>
            <a:ext cx="7772400" cy="780685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Thom Rainer cautions: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066800"/>
            <a:ext cx="7772400" cy="54102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you want to be comfortable, don’t lead change as a pastor in your church.</a:t>
            </a:r>
          </a:p>
          <a:p>
            <a:pPr>
              <a:buFont typeface="Wingdings" pitchFamily="2" charset="2"/>
              <a:buChar char="Ø"/>
            </a:pP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If you don’t want to be criticized, don’t lead change as a pastor in your church.</a:t>
            </a:r>
          </a:p>
          <a:p>
            <a:pPr>
              <a:buFont typeface="Wingdings" pitchFamily="2" charset="2"/>
              <a:buChar char="Ø"/>
            </a:pP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If you never want to put your paycheck at risk, don’t lead change as a pastor in your church.</a:t>
            </a:r>
          </a:p>
          <a:p>
            <a:pPr>
              <a:buFont typeface="Wingdings" pitchFamily="2" charset="2"/>
              <a:buChar char="Ø"/>
            </a:pP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And, if you never want to make a difference, to go through this life the same, tame, and lame approaches most church leaders have, don’t lead change as a pastor in your church.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71596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SUGGESTED READING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ronedmondson.com – “7 Characteristics of Effective Change Agent Leaders” and “Making Changes in an Established Church”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Carey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Nieuwhof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Leading Change without Losing It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reThink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Group, Cumming, GA. 2012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SLM.org – “Prophets-God’s Change Agents”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Brad Powell,  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Change Your Church for Good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Art of Sacred Cow Tipping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Thomas Nelson, 2007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Thom Rainer,  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Moved My Pulpit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and                         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Autopsy of a Deceased Church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B&amp;H Publishing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Jeff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Iorg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Leading Major Change in Your Ministry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B&amp;H Publishing</a:t>
            </a:r>
          </a:p>
          <a:p>
            <a:pPr>
              <a:buNone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Randy Helms, </a:t>
            </a:r>
            <a:b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Pastor as a Change Agent,” says…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2087562"/>
            <a:ext cx="7772400" cy="4267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“Change is necessary because change is expected by the Sovereign God of the Universe.  The pastor who does not learn to be a change agent will not be an effective pastor.  But, Spirit-led change will more readily be accepted by Spirit-filled followers of Christ.”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 John MacArthur says…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600200"/>
            <a:ext cx="7772400" cy="5638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that the church growth/change plan needs, as described in Acts, is to have:</a:t>
            </a:r>
          </a:p>
          <a:p>
            <a:pPr marL="514350" indent="-514350">
              <a:buClrTx/>
              <a:buFont typeface="+mj-lt"/>
              <a:buAutoNum type="arabicPeriod"/>
            </a:pPr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transcendent message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regenerate congregation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valiant perseverance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Evident purity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Qualified leadership that are trained, tested and accountable</a:t>
            </a:r>
          </a:p>
          <a:p>
            <a:pPr>
              <a:buNone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Ron Edmondson, 7 Characteristics of Good Change Agents: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981200"/>
            <a:ext cx="8001000" cy="44196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Flexible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-navigating toward the goal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Courageous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-unwaveringly push through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Relational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-valuing the opinions of others 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Strategic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-valuing key steps and timing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Creative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-seeing various paths to success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Intentional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-making change for a specific purpose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Thorough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-follows through on commitments &amp; brings change to fruition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79438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THINGS NOT TO SAY WHEN LEADING CHANGE IN A CHURCH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2057400"/>
            <a:ext cx="7772400" cy="4800600"/>
          </a:xfrm>
        </p:spPr>
        <p:txBody>
          <a:bodyPr>
            <a:noAutofit/>
          </a:bodyPr>
          <a:lstStyle/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3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“These are great changes, but I don’t understand why you don’t like them.” 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Instead, develop the skill of empathy.</a:t>
            </a:r>
            <a:b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3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“God told me this is what we should do.” 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Don’t pull out the “God” card, but, instead suggest it as a positive plan or a wise course to consider.  Otherwise,  some may become suspicious or critical.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THINGS NOT TO SAY…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828800"/>
            <a:ext cx="7772400" cy="43434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Clr>
                <a:schemeClr val="tx1"/>
              </a:buClr>
              <a:buFont typeface="+mj-lt"/>
              <a:buAutoNum type="arabicPeriod" startAt="3"/>
            </a:pPr>
            <a:r>
              <a:rPr lang="en-U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have this all figured out, trust me.”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 be a person who “knows-it-all.”  Be honest.  We’re not 100% sure this is going to work, but what we were doing was not working.  So, let’s try this.</a:t>
            </a:r>
            <a:b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Clr>
                <a:schemeClr val="tx1"/>
              </a:buClr>
              <a:buFont typeface="+mj-lt"/>
              <a:buAutoNum type="arabicPeriod" startAt="3"/>
            </a:pPr>
            <a:r>
              <a:rPr lang="en-U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“What happened in the past is irrelevant;  so let’s focus on the future.”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This shows arrogance.  History did not begin when you arrived at the church.</a:t>
            </a:r>
          </a:p>
          <a:p>
            <a:pPr marL="514350" indent="-514350">
              <a:buNone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THINGS NOT TO SAY...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676400"/>
            <a:ext cx="7772400" cy="47244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Clr>
                <a:schemeClr val="tx1"/>
              </a:buClr>
              <a:buFont typeface="+mj-lt"/>
              <a:buAutoNum type="arabicPeriod" startAt="5"/>
            </a:pPr>
            <a:r>
              <a:rPr lang="en-U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“Everyone needs to get on board right now.” 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Remember, some people take more time than others.  Therefore, run with those already on board.  Admit that this change will stretch all of us.</a:t>
            </a:r>
            <a:b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Clr>
                <a:schemeClr val="tx1"/>
              </a:buClr>
              <a:buFont typeface="+mj-lt"/>
              <a:buAutoNum type="arabicPeriod" startAt="5"/>
            </a:pPr>
            <a:r>
              <a:rPr lang="en-U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 know people are leaving over this change, but who cares?” 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change comes, almost some will leave.  Don’t pretend it doesn’t matter.  It does matter when people leave and express regret.</a:t>
            </a:r>
            <a:endParaRPr lang="en-US" sz="3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THINGS NOT TO SAY….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7772400" cy="4038600"/>
          </a:xfrm>
        </p:spPr>
        <p:txBody>
          <a:bodyPr>
            <a:normAutofit/>
          </a:bodyPr>
          <a:lstStyle/>
          <a:p>
            <a:pPr marL="514350" indent="-514350">
              <a:buClr>
                <a:schemeClr val="tx1"/>
              </a:buClr>
              <a:buFont typeface="+mj-lt"/>
              <a:buAutoNum type="arabicPeriod" startAt="7"/>
            </a:pPr>
            <a:r>
              <a:rPr lang="en-US" sz="3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 This plan for change is bullet-proof!”</a:t>
            </a:r>
          </a:p>
          <a:p>
            <a:pPr>
              <a:buNone/>
            </a:pPr>
            <a:endParaRPr 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is never true.  It might fail or develop problems you did not or could not anticipate.</a:t>
            </a:r>
          </a:p>
          <a:p>
            <a:pPr>
              <a:buFont typeface="Wingdings" pitchFamily="2" charset="2"/>
              <a:buChar char="Ø"/>
            </a:pP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Instead, say, “I believe it is our next best step, so let’s try it.  Thanks for the freedom to try new things.”</a:t>
            </a:r>
          </a:p>
          <a:p>
            <a:pPr>
              <a:buFont typeface="Wingdings" pitchFamily="2" charset="2"/>
              <a:buChar char="Ø"/>
            </a:pP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475</TotalTime>
  <Words>1026</Words>
  <Application>Microsoft Office PowerPoint</Application>
  <PresentationFormat>On-screen Show (4:3)</PresentationFormat>
  <Paragraphs>111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Franklin Gothic Book</vt:lpstr>
      <vt:lpstr>Perpetua</vt:lpstr>
      <vt:lpstr>Wingdings</vt:lpstr>
      <vt:lpstr>Wingdings 2</vt:lpstr>
      <vt:lpstr>Equity</vt:lpstr>
      <vt:lpstr>NAVIGATING CHANGE IN MINISTRY AS THE PRIMARY CHANGE AGENT</vt:lpstr>
      <vt:lpstr>A Strong Word of Caution!</vt:lpstr>
      <vt:lpstr>Randy Helms,  “The Pastor as a Change Agent,” says…</vt:lpstr>
      <vt:lpstr>Dr. John MacArthur says…</vt:lpstr>
      <vt:lpstr>Ron Edmondson, 7 Characteristics of Good Change Agents:</vt:lpstr>
      <vt:lpstr>7 THINGS NOT TO SAY WHEN LEADING CHANGE IN A CHURCH</vt:lpstr>
      <vt:lpstr>7 THINGS NOT TO SAY…</vt:lpstr>
      <vt:lpstr>7 THINGS NOT TO SAY...</vt:lpstr>
      <vt:lpstr>7 THINGS NOT TO SAY….</vt:lpstr>
      <vt:lpstr>DREAMS AND VISION DRIVE CHANGE</vt:lpstr>
      <vt:lpstr>4 THINGS THAT HAPPEN TO DREAMS, Carey Nieuwhof</vt:lpstr>
      <vt:lpstr>5 STRATEGIES FOR LEADING CHANGE WITHOUT LOSING YOUR DREAM, Nieuwhof</vt:lpstr>
      <vt:lpstr>5 STRATEGIES FOR LEADING CHANGE</vt:lpstr>
      <vt:lpstr>4 TYPES OF PEOPLE, Nieuwhof</vt:lpstr>
      <vt:lpstr>AS A CHANGE AGENT THE PASTOR SHOULD FOCUS ON THESE</vt:lpstr>
      <vt:lpstr>Pastor’s Role and Process  in Leading Change</vt:lpstr>
      <vt:lpstr>Leading Change as a Pastor</vt:lpstr>
      <vt:lpstr>Leading Change as a Pastor</vt:lpstr>
      <vt:lpstr>Leading Change as a Pastor</vt:lpstr>
      <vt:lpstr>Leading Change as a Pastor</vt:lpstr>
      <vt:lpstr>Leading Change as a Pastor</vt:lpstr>
      <vt:lpstr>Leading Change as a Pastor</vt:lpstr>
      <vt:lpstr>Leading Change as a Pastor</vt:lpstr>
      <vt:lpstr>As Thom Rainer cautions:</vt:lpstr>
      <vt:lpstr>SUGGESTED READING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NAVIGATING CHANGE IN MINISTRY AS PRIMARY CHANGE AGENT</dc:title>
  <dc:creator>SBABB</dc:creator>
  <cp:lastModifiedBy>Mission Mid-Atlantic</cp:lastModifiedBy>
  <cp:revision>70</cp:revision>
  <dcterms:created xsi:type="dcterms:W3CDTF">2019-05-08T23:31:27Z</dcterms:created>
  <dcterms:modified xsi:type="dcterms:W3CDTF">2019-05-30T18:40:19Z</dcterms:modified>
</cp:coreProperties>
</file>