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6" r:id="rId9"/>
    <p:sldId id="273" r:id="rId10"/>
    <p:sldId id="267" r:id="rId11"/>
    <p:sldId id="268" r:id="rId12"/>
    <p:sldId id="265" r:id="rId13"/>
    <p:sldId id="269" r:id="rId14"/>
    <p:sldId id="272" r:id="rId15"/>
    <p:sldId id="270" r:id="rId16"/>
    <p:sldId id="271" r:id="rId17"/>
    <p:sldId id="26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474" y="5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C97FA0A7-999E-439B-BFDD-770A6D04C93D}" type="datetimeFigureOut">
              <a:rPr lang="en-US" smtClean="0"/>
              <a:pPr/>
              <a:t>5/30/2019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3FCE958-259B-43D7-87CF-89826086DF1A}"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97FA0A7-999E-439B-BFDD-770A6D04C93D}" type="datetimeFigureOut">
              <a:rPr lang="en-US" smtClean="0"/>
              <a:pPr/>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CE958-259B-43D7-87CF-89826086DF1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97FA0A7-999E-439B-BFDD-770A6D04C93D}" type="datetimeFigureOut">
              <a:rPr lang="en-US" smtClean="0"/>
              <a:pPr/>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CE958-259B-43D7-87CF-89826086DF1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C97FA0A7-999E-439B-BFDD-770A6D04C93D}" type="datetimeFigureOut">
              <a:rPr lang="en-US" smtClean="0"/>
              <a:pPr/>
              <a:t>5/30/2019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FCE958-259B-43D7-87CF-89826086DF1A}"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97FA0A7-999E-439B-BFDD-770A6D04C93D}" type="datetimeFigureOut">
              <a:rPr lang="en-US" smtClean="0"/>
              <a:pPr/>
              <a:t>5/30/2019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3FCE958-259B-43D7-87CF-89826086DF1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C97FA0A7-999E-439B-BFDD-770A6D04C93D}" type="datetimeFigureOut">
              <a:rPr lang="en-US" smtClean="0"/>
              <a:pPr/>
              <a:t>5/30/2019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FCE958-259B-43D7-87CF-89826086DF1A}"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C97FA0A7-999E-439B-BFDD-770A6D04C93D}" type="datetimeFigureOut">
              <a:rPr lang="en-US" smtClean="0"/>
              <a:pPr/>
              <a:t>5/30/2019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FCE958-259B-43D7-87CF-89826086DF1A}"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C97FA0A7-999E-439B-BFDD-770A6D04C93D}" type="datetimeFigureOut">
              <a:rPr lang="en-US" smtClean="0"/>
              <a:pPr/>
              <a:t>5/30/2019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FCE958-259B-43D7-87CF-89826086DF1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7FA0A7-999E-439B-BFDD-770A6D04C93D}" type="datetimeFigureOut">
              <a:rPr lang="en-US" smtClean="0"/>
              <a:pPr/>
              <a:t>5/30/2019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FCE958-259B-43D7-87CF-89826086DF1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97FA0A7-999E-439B-BFDD-770A6D04C93D}" type="datetimeFigureOut">
              <a:rPr lang="en-US" smtClean="0"/>
              <a:pPr/>
              <a:t>5/30/2019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FCE958-259B-43D7-87CF-89826086DF1A}"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C97FA0A7-999E-439B-BFDD-770A6D04C93D}" type="datetimeFigureOut">
              <a:rPr lang="en-US" smtClean="0"/>
              <a:pPr/>
              <a:t>5/30/2019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C3FCE958-259B-43D7-87CF-89826086DF1A}"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97FA0A7-999E-439B-BFDD-770A6D04C93D}" type="datetimeFigureOut">
              <a:rPr lang="en-US" smtClean="0"/>
              <a:pPr/>
              <a:t>5/30/2019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3FCE958-259B-43D7-87CF-89826086DF1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733800"/>
            <a:ext cx="6400800" cy="1600200"/>
          </a:xfrm>
        </p:spPr>
        <p:txBody>
          <a:bodyPr>
            <a:normAutofit/>
          </a:bodyPr>
          <a:lstStyle/>
          <a:p>
            <a:r>
              <a:rPr lang="en-US" sz="3000" b="1" dirty="0">
                <a:solidFill>
                  <a:schemeClr val="tx1"/>
                </a:solidFill>
                <a:effectLst>
                  <a:outerShdw blurRad="38100" dist="38100" dir="2700000" algn="tl">
                    <a:srgbClr val="000000">
                      <a:alpha val="43137"/>
                    </a:srgbClr>
                  </a:outerShdw>
                </a:effectLst>
                <a:latin typeface="+mj-lt"/>
              </a:rPr>
              <a:t>Part 1</a:t>
            </a:r>
          </a:p>
          <a:p>
            <a:r>
              <a:rPr lang="en-US" sz="3000" b="1" dirty="0">
                <a:solidFill>
                  <a:schemeClr val="tx1"/>
                </a:solidFill>
                <a:effectLst>
                  <a:outerShdw blurRad="38100" dist="38100" dir="2700000" algn="tl">
                    <a:srgbClr val="000000">
                      <a:alpha val="43137"/>
                    </a:srgbClr>
                  </a:outerShdw>
                </a:effectLst>
                <a:latin typeface="+mj-lt"/>
              </a:rPr>
              <a:t>Where Am I and Where Am I Going?</a:t>
            </a:r>
          </a:p>
        </p:txBody>
      </p:sp>
      <p:sp>
        <p:nvSpPr>
          <p:cNvPr id="2" name="Title 1"/>
          <p:cNvSpPr>
            <a:spLocks noGrp="1"/>
          </p:cNvSpPr>
          <p:nvPr>
            <p:ph type="ctrTitle"/>
          </p:nvPr>
        </p:nvSpPr>
        <p:spPr/>
        <p:txBody>
          <a:bodyPr>
            <a:normAutofit fontScale="90000"/>
          </a:bodyPr>
          <a:lstStyle/>
          <a:p>
            <a:r>
              <a:rPr lang="en-US" b="1" dirty="0">
                <a:effectLst>
                  <a:outerShdw blurRad="38100" dist="38100" dir="2700000" algn="tl">
                    <a:srgbClr val="000000">
                      <a:alpha val="43137"/>
                    </a:srgbClr>
                  </a:outerShdw>
                </a:effectLst>
              </a:rPr>
              <a:t>PERSONAL GROWTH &amp; PROFESSIONAL DEVELOPMENT IN PASTORAL MINISTRY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pPr algn="ctr"/>
            <a:r>
              <a:rPr lang="en-US" b="1" dirty="0">
                <a:solidFill>
                  <a:srgbClr val="0070C0"/>
                </a:solidFill>
                <a:effectLst>
                  <a:outerShdw blurRad="38100" dist="38100" dir="2700000" algn="tl">
                    <a:srgbClr val="000000">
                      <a:alpha val="43137"/>
                    </a:srgbClr>
                  </a:outerShdw>
                </a:effectLst>
              </a:rPr>
              <a:t>WISDOM = “art of using and having a affection for wisdom”</a:t>
            </a:r>
          </a:p>
        </p:txBody>
      </p:sp>
      <p:sp>
        <p:nvSpPr>
          <p:cNvPr id="3" name="Content Placeholder 2"/>
          <p:cNvSpPr>
            <a:spLocks noGrp="1"/>
          </p:cNvSpPr>
          <p:nvPr>
            <p:ph sz="quarter" idx="1"/>
          </p:nvPr>
        </p:nvSpPr>
        <p:spPr>
          <a:xfrm>
            <a:off x="457200" y="2392362"/>
            <a:ext cx="8229600" cy="4572000"/>
          </a:xfrm>
        </p:spPr>
        <p:txBody>
          <a:bodyPr>
            <a:normAutofit/>
          </a:bodyPr>
          <a:lstStyle/>
          <a:p>
            <a:pPr>
              <a:buFont typeface="Wingdings" pitchFamily="2" charset="2"/>
              <a:buChar char="Ø"/>
            </a:pPr>
            <a:r>
              <a:rPr lang="en-US" sz="3600" dirty="0">
                <a:effectLst>
                  <a:outerShdw blurRad="38100" dist="38100" dir="2700000" algn="tl">
                    <a:srgbClr val="000000">
                      <a:alpha val="43137"/>
                    </a:srgbClr>
                  </a:outerShdw>
                </a:effectLst>
              </a:rPr>
              <a:t> </a:t>
            </a:r>
            <a:r>
              <a:rPr lang="en-US" sz="2800" b="1" dirty="0">
                <a:effectLst>
                  <a:outerShdw blurRad="38100" dist="38100" dir="2700000" algn="tl">
                    <a:srgbClr val="000000">
                      <a:alpha val="43137"/>
                    </a:srgbClr>
                  </a:outerShdw>
                </a:effectLst>
              </a:rPr>
              <a:t>James 1:5-8, “If any of you lacks wisdom, let him ask God, who gives generously to all without reproach, and it will be given him.  But, let him ask in faith, with no doubting, for the one who doubts is like a wave of the sea that is driven and tossed by the wind. For that person must not suppose that he will receive anything from the Lord; he is a double-minded man, unstable in all his ways.”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lgn="ctr"/>
            <a:r>
              <a:rPr lang="en-US" b="1" dirty="0">
                <a:solidFill>
                  <a:srgbClr val="0070C0"/>
                </a:solidFill>
                <a:effectLst>
                  <a:outerShdw blurRad="38100" dist="38100" dir="2700000" algn="tl">
                    <a:srgbClr val="000000">
                      <a:alpha val="43137"/>
                    </a:srgbClr>
                  </a:outerShdw>
                </a:effectLst>
              </a:rPr>
              <a:t>INCREASING IN WISDOM</a:t>
            </a:r>
          </a:p>
        </p:txBody>
      </p:sp>
      <p:sp>
        <p:nvSpPr>
          <p:cNvPr id="3" name="Content Placeholder 2"/>
          <p:cNvSpPr>
            <a:spLocks noGrp="1"/>
          </p:cNvSpPr>
          <p:nvPr>
            <p:ph sz="quarter" idx="1"/>
          </p:nvPr>
        </p:nvSpPr>
        <p:spPr>
          <a:xfrm>
            <a:off x="381000" y="1295400"/>
            <a:ext cx="8458200" cy="4572000"/>
          </a:xfrm>
        </p:spPr>
        <p:txBody>
          <a:bodyPr>
            <a:noAutofit/>
          </a:bodyPr>
          <a:lstStyle/>
          <a:p>
            <a:pPr>
              <a:buFont typeface="Wingdings" panose="05000000000000000000" pitchFamily="2" charset="2"/>
              <a:buChar char="Ø"/>
            </a:pPr>
            <a:r>
              <a:rPr lang="en-US" sz="2800" b="1" dirty="0">
                <a:effectLst>
                  <a:outerShdw blurRad="38100" dist="38100" dir="2700000" algn="tl">
                    <a:srgbClr val="000000">
                      <a:alpha val="43137"/>
                    </a:srgbClr>
                  </a:outerShdw>
                </a:effectLst>
              </a:rPr>
              <a:t>James 3: 13-18, “Who is wise among you? By his good conduct let him show his works in the meekness of wisdom.  But if you have bitter jealousy and selfish ambition in your hearts do not boast and be false to the truth.  This is not the wisdom that comes down from above, but is earthly unspiritual, demonic.  For where jealously and selfish ambition exist, there will be and every vile practice.  But the wisdom from above is first pure, then peaceable, gentle, open to reason, full of mercy and good fruits, impartial and sincere.  And, a harvest of righteousness is sown in peace by those who make peace.”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fontScale="90000"/>
          </a:bodyPr>
          <a:lstStyle/>
          <a:p>
            <a:pPr algn="ctr"/>
            <a:r>
              <a:rPr lang="en-US" b="1" dirty="0">
                <a:effectLst>
                  <a:outerShdw blurRad="38100" dist="38100" dir="2700000" algn="tl">
                    <a:srgbClr val="000000">
                      <a:alpha val="43137"/>
                    </a:srgbClr>
                  </a:outerShdw>
                </a:effectLst>
              </a:rPr>
              <a:t> </a:t>
            </a:r>
            <a:r>
              <a:rPr lang="en-US" b="1" dirty="0">
                <a:solidFill>
                  <a:srgbClr val="0070C0"/>
                </a:solidFill>
                <a:effectLst>
                  <a:outerShdw blurRad="38100" dist="38100" dir="2700000" algn="tl">
                    <a:srgbClr val="000000">
                      <a:alpha val="43137"/>
                    </a:srgbClr>
                  </a:outerShdw>
                </a:effectLst>
              </a:rPr>
              <a:t>INCREASING IN STATURE: “GROWTH AND MATURITY, END STATE OF LIFE”</a:t>
            </a:r>
          </a:p>
        </p:txBody>
      </p:sp>
      <p:sp>
        <p:nvSpPr>
          <p:cNvPr id="3" name="Content Placeholder 2"/>
          <p:cNvSpPr>
            <a:spLocks noGrp="1"/>
          </p:cNvSpPr>
          <p:nvPr>
            <p:ph sz="quarter" idx="1"/>
          </p:nvPr>
        </p:nvSpPr>
        <p:spPr>
          <a:xfrm>
            <a:off x="304800" y="1752600"/>
            <a:ext cx="8534400" cy="5029200"/>
          </a:xfrm>
        </p:spPr>
        <p:txBody>
          <a:bodyPr>
            <a:normAutofit lnSpcReduction="10000"/>
          </a:bodyPr>
          <a:lstStyle/>
          <a:p>
            <a:pPr>
              <a:buNone/>
            </a:pPr>
            <a:r>
              <a:rPr lang="en-US" b="1" dirty="0">
                <a:solidFill>
                  <a:srgbClr val="0070C0"/>
                </a:solidFill>
                <a:effectLst>
                  <a:outerShdw blurRad="38100" dist="38100" dir="2700000" algn="tl">
                    <a:srgbClr val="000000">
                      <a:alpha val="43137"/>
                    </a:srgbClr>
                  </a:outerShdw>
                </a:effectLst>
              </a:rPr>
              <a:t>John Maxwell:</a:t>
            </a:r>
            <a:r>
              <a:rPr lang="en-US" b="1" dirty="0">
                <a:effectLst>
                  <a:outerShdw blurRad="38100" dist="38100" dir="2700000" algn="tl">
                    <a:srgbClr val="000000">
                      <a:alpha val="43137"/>
                    </a:srgbClr>
                  </a:outerShdw>
                </a:effectLst>
              </a:rPr>
              <a:t>  There are 4 levels of maturity for Christians:</a:t>
            </a:r>
          </a:p>
          <a:p>
            <a:pPr>
              <a:buNone/>
            </a:pPr>
            <a:endParaRPr lang="en-US" sz="1000" b="1" dirty="0">
              <a:effectLst>
                <a:outerShdw blurRad="38100" dist="38100" dir="2700000" algn="tl">
                  <a:srgbClr val="000000">
                    <a:alpha val="43137"/>
                  </a:srgbClr>
                </a:outerShdw>
              </a:effectLst>
            </a:endParaRPr>
          </a:p>
          <a:p>
            <a:pPr marL="514350" indent="-514350">
              <a:buClr>
                <a:schemeClr val="tx1"/>
              </a:buClr>
              <a:buFont typeface="+mj-lt"/>
              <a:buAutoNum type="arabicPeriod"/>
            </a:pPr>
            <a:r>
              <a:rPr lang="en-US" b="1" dirty="0">
                <a:effectLst>
                  <a:outerShdw blurRad="38100" dist="38100" dir="2700000" algn="tl">
                    <a:srgbClr val="000000">
                      <a:alpha val="43137"/>
                    </a:srgbClr>
                  </a:outerShdw>
                </a:effectLst>
              </a:rPr>
              <a:t>I am going to do what I want, regardless of any thought for God.  (Carnal Christian)</a:t>
            </a:r>
          </a:p>
          <a:p>
            <a:pPr marL="514350" indent="-514350">
              <a:buClr>
                <a:schemeClr val="tx1"/>
              </a:buClr>
              <a:buFont typeface="+mj-lt"/>
              <a:buAutoNum type="arabicPeriod"/>
            </a:pPr>
            <a:r>
              <a:rPr lang="en-US" b="1" dirty="0">
                <a:effectLst>
                  <a:outerShdw blurRad="38100" dist="38100" dir="2700000" algn="tl">
                    <a:srgbClr val="000000">
                      <a:alpha val="43137"/>
                    </a:srgbClr>
                  </a:outerShdw>
                </a:effectLst>
              </a:rPr>
              <a:t>If God gives me what I want, then I will give him what He wants.  (Conditional Christian)</a:t>
            </a:r>
          </a:p>
          <a:p>
            <a:pPr marL="514350" indent="-514350">
              <a:buClr>
                <a:schemeClr val="tx1"/>
              </a:buClr>
              <a:buFont typeface="+mj-lt"/>
              <a:buAutoNum type="arabicPeriod"/>
            </a:pPr>
            <a:r>
              <a:rPr lang="en-US" b="1" dirty="0">
                <a:effectLst>
                  <a:outerShdw blurRad="38100" dist="38100" dir="2700000" algn="tl">
                    <a:srgbClr val="000000">
                      <a:alpha val="43137"/>
                    </a:srgbClr>
                  </a:outerShdw>
                </a:effectLst>
              </a:rPr>
              <a:t>I will give God what He wants, with faith that He will give me what I want.  (Conditional faith)</a:t>
            </a:r>
          </a:p>
          <a:p>
            <a:pPr marL="514350" indent="-514350">
              <a:buClr>
                <a:schemeClr val="tx1"/>
              </a:buClr>
              <a:buFont typeface="+mj-lt"/>
              <a:buAutoNum type="arabicPeriod"/>
            </a:pPr>
            <a:r>
              <a:rPr lang="en-US" b="1" dirty="0">
                <a:effectLst>
                  <a:outerShdw blurRad="38100" dist="38100" dir="2700000" algn="tl">
                    <a:srgbClr val="000000">
                      <a:alpha val="43137"/>
                    </a:srgbClr>
                  </a:outerShdw>
                </a:effectLst>
              </a:rPr>
              <a:t>I will give God what He wants, regardless of any thought for myself.  (Galatians 2:20)</a:t>
            </a:r>
          </a:p>
          <a:p>
            <a:pPr marL="514350" indent="-514350">
              <a:buClr>
                <a:schemeClr val="tx1"/>
              </a:buClr>
              <a:buFont typeface="+mj-lt"/>
              <a:buAutoNum type="arabicPeriod"/>
            </a:pPr>
            <a:r>
              <a:rPr lang="en-US" b="1" dirty="0">
                <a:solidFill>
                  <a:srgbClr val="0070C0"/>
                </a:solidFill>
                <a:effectLst>
                  <a:outerShdw blurRad="38100" dist="38100" dir="2700000" algn="tl">
                    <a:srgbClr val="000000">
                      <a:alpha val="43137"/>
                    </a:srgbClr>
                  </a:outerShdw>
                </a:effectLst>
              </a:rPr>
              <a:t>Erwin </a:t>
            </a:r>
            <a:r>
              <a:rPr lang="en-US" b="1" dirty="0" err="1">
                <a:solidFill>
                  <a:srgbClr val="0070C0"/>
                </a:solidFill>
                <a:effectLst>
                  <a:outerShdw blurRad="38100" dist="38100" dir="2700000" algn="tl">
                    <a:srgbClr val="000000">
                      <a:alpha val="43137"/>
                    </a:srgbClr>
                  </a:outerShdw>
                </a:effectLst>
              </a:rPr>
              <a:t>Lutzer</a:t>
            </a:r>
            <a:r>
              <a:rPr lang="en-US" b="1" dirty="0">
                <a:solidFill>
                  <a:srgbClr val="0070C0"/>
                </a:solidFill>
                <a:effectLst>
                  <a:outerShdw blurRad="38100" dist="38100" dir="2700000" algn="tl">
                    <a:srgbClr val="000000">
                      <a:alpha val="43137"/>
                    </a:srgbClr>
                  </a:outerShdw>
                </a:effectLst>
              </a:rPr>
              <a:t>,</a:t>
            </a:r>
            <a:r>
              <a:rPr lang="en-US" b="1" dirty="0">
                <a:effectLst>
                  <a:outerShdw blurRad="38100" dist="38100" dir="2700000" algn="tl">
                    <a:srgbClr val="000000">
                      <a:alpha val="43137"/>
                    </a:srgbClr>
                  </a:outerShdw>
                </a:effectLst>
              </a:rPr>
              <a:t> “God, today may you be glorified, even if it is at my expense.”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7772400" cy="1143000"/>
          </a:xfrm>
        </p:spPr>
        <p:txBody>
          <a:bodyPr/>
          <a:lstStyle/>
          <a:p>
            <a:pPr algn="ctr"/>
            <a:r>
              <a:rPr lang="en-US" b="1" dirty="0">
                <a:solidFill>
                  <a:srgbClr val="0070C0"/>
                </a:solidFill>
                <a:effectLst>
                  <a:outerShdw blurRad="38100" dist="38100" dir="2700000" algn="tl">
                    <a:srgbClr val="000000">
                      <a:alpha val="43137"/>
                    </a:srgbClr>
                  </a:outerShdw>
                </a:effectLst>
              </a:rPr>
              <a:t>GROWTH &amp; MATURITY</a:t>
            </a:r>
          </a:p>
        </p:txBody>
      </p:sp>
      <p:sp>
        <p:nvSpPr>
          <p:cNvPr id="3" name="Text Placeholder 2"/>
          <p:cNvSpPr>
            <a:spLocks noGrp="1"/>
          </p:cNvSpPr>
          <p:nvPr>
            <p:ph type="body" idx="1"/>
          </p:nvPr>
        </p:nvSpPr>
        <p:spPr>
          <a:xfrm>
            <a:off x="685800" y="1416050"/>
            <a:ext cx="3733800" cy="762000"/>
          </a:xfrm>
        </p:spPr>
        <p:txBody>
          <a:bodyPr/>
          <a:lstStyle/>
          <a:p>
            <a:pPr algn="ctr"/>
            <a:r>
              <a:rPr lang="en-US" sz="3200" dirty="0">
                <a:solidFill>
                  <a:srgbClr val="C00000"/>
                </a:solidFill>
                <a:effectLst>
                  <a:outerShdw blurRad="38100" dist="38100" dir="2700000" algn="tl">
                    <a:srgbClr val="000000">
                      <a:alpha val="43137"/>
                    </a:srgbClr>
                  </a:outerShdw>
                </a:effectLst>
              </a:rPr>
              <a:t>3 Arrows </a:t>
            </a:r>
          </a:p>
        </p:txBody>
      </p:sp>
      <p:sp>
        <p:nvSpPr>
          <p:cNvPr id="4" name="Text Placeholder 3"/>
          <p:cNvSpPr>
            <a:spLocks noGrp="1"/>
          </p:cNvSpPr>
          <p:nvPr>
            <p:ph type="body" sz="half" idx="3"/>
          </p:nvPr>
        </p:nvSpPr>
        <p:spPr>
          <a:xfrm>
            <a:off x="4572000" y="1416050"/>
            <a:ext cx="4114800" cy="762000"/>
          </a:xfrm>
        </p:spPr>
        <p:txBody>
          <a:bodyPr/>
          <a:lstStyle/>
          <a:p>
            <a:pPr algn="ctr"/>
            <a:r>
              <a:rPr lang="en-US" sz="3200" dirty="0">
                <a:solidFill>
                  <a:srgbClr val="C00000"/>
                </a:solidFill>
                <a:effectLst>
                  <a:outerShdw blurRad="38100" dist="38100" dir="2700000" algn="tl">
                    <a:srgbClr val="000000">
                      <a:alpha val="43137"/>
                    </a:srgbClr>
                  </a:outerShdw>
                </a:effectLst>
              </a:rPr>
              <a:t>Hitting the Target</a:t>
            </a:r>
          </a:p>
        </p:txBody>
      </p:sp>
      <p:pic>
        <p:nvPicPr>
          <p:cNvPr id="7" name="Content Placeholder 6" descr="Arrows and target.jpg"/>
          <p:cNvPicPr>
            <a:picLocks noGrp="1" noChangeAspect="1"/>
          </p:cNvPicPr>
          <p:nvPr>
            <p:ph sz="half" idx="2"/>
          </p:nvPr>
        </p:nvPicPr>
        <p:blipFill>
          <a:blip r:embed="rId2" cstate="print"/>
          <a:stretch>
            <a:fillRect/>
          </a:stretch>
        </p:blipFill>
        <p:spPr>
          <a:xfrm>
            <a:off x="685800" y="2324100"/>
            <a:ext cx="3733800" cy="3733800"/>
          </a:xfrm>
        </p:spPr>
      </p:pic>
      <p:sp>
        <p:nvSpPr>
          <p:cNvPr id="6" name="Content Placeholder 5"/>
          <p:cNvSpPr>
            <a:spLocks noGrp="1"/>
          </p:cNvSpPr>
          <p:nvPr>
            <p:ph sz="half" idx="4"/>
          </p:nvPr>
        </p:nvSpPr>
        <p:spPr>
          <a:xfrm>
            <a:off x="4572000" y="2362200"/>
            <a:ext cx="3962400" cy="3352800"/>
          </a:xfrm>
        </p:spPr>
        <p:txBody>
          <a:bodyPr/>
          <a:lstStyle/>
          <a:p>
            <a:pPr marL="514350" indent="-514350">
              <a:buClr>
                <a:schemeClr val="tx1"/>
              </a:buClr>
              <a:buAutoNum type="arabicPeriod"/>
            </a:pPr>
            <a:r>
              <a:rPr lang="en-US" b="1" dirty="0">
                <a:solidFill>
                  <a:srgbClr val="00B050"/>
                </a:solidFill>
                <a:effectLst>
                  <a:outerShdw blurRad="38100" dist="38100" dir="2700000" algn="tl">
                    <a:srgbClr val="000000">
                      <a:alpha val="43137"/>
                    </a:srgbClr>
                  </a:outerShdw>
                </a:effectLst>
              </a:rPr>
              <a:t>Discipline of the Body </a:t>
            </a:r>
            <a:r>
              <a:rPr lang="en-US" b="1" dirty="0">
                <a:effectLst>
                  <a:outerShdw blurRad="38100" dist="38100" dir="2700000" algn="tl">
                    <a:srgbClr val="000000">
                      <a:alpha val="43137"/>
                    </a:srgbClr>
                  </a:outerShdw>
                </a:effectLst>
              </a:rPr>
              <a:t>1 Corinthians 9:26,27</a:t>
            </a:r>
          </a:p>
          <a:p>
            <a:pPr marL="514350" indent="-514350">
              <a:buClr>
                <a:schemeClr val="tx1"/>
              </a:buClr>
              <a:buAutoNum type="arabicPeriod"/>
            </a:pPr>
            <a:r>
              <a:rPr lang="en-US" b="1" dirty="0">
                <a:solidFill>
                  <a:srgbClr val="00B050"/>
                </a:solidFill>
                <a:effectLst>
                  <a:outerShdw blurRad="38100" dist="38100" dir="2700000" algn="tl">
                    <a:srgbClr val="000000">
                      <a:alpha val="43137"/>
                    </a:srgbClr>
                  </a:outerShdw>
                </a:effectLst>
              </a:rPr>
              <a:t>Confidence in God’s Strength </a:t>
            </a:r>
            <a:r>
              <a:rPr lang="en-US" b="1" dirty="0">
                <a:effectLst>
                  <a:outerShdw blurRad="38100" dist="38100" dir="2700000" algn="tl">
                    <a:srgbClr val="000000">
                      <a:alpha val="43137"/>
                    </a:srgbClr>
                  </a:outerShdw>
                </a:effectLst>
              </a:rPr>
              <a:t>Phil. 4:13</a:t>
            </a:r>
          </a:p>
          <a:p>
            <a:pPr marL="514350" indent="-514350">
              <a:buClr>
                <a:schemeClr val="tx1"/>
              </a:buClr>
              <a:buAutoNum type="arabicPeriod"/>
            </a:pPr>
            <a:r>
              <a:rPr lang="en-US" b="1" dirty="0">
                <a:solidFill>
                  <a:srgbClr val="00B050"/>
                </a:solidFill>
                <a:effectLst>
                  <a:outerShdw blurRad="38100" dist="38100" dir="2700000" algn="tl">
                    <a:srgbClr val="000000">
                      <a:alpha val="43137"/>
                    </a:srgbClr>
                  </a:outerShdw>
                </a:effectLst>
              </a:rPr>
              <a:t>Focus on the finish line  </a:t>
            </a:r>
            <a:r>
              <a:rPr lang="en-US" b="1" dirty="0">
                <a:effectLst>
                  <a:outerShdw blurRad="38100" dist="38100" dir="2700000" algn="tl">
                    <a:srgbClr val="000000">
                      <a:alpha val="43137"/>
                    </a:srgbClr>
                  </a:outerShdw>
                </a:effectLst>
              </a:rPr>
              <a:t>2 Tim. 4:6-8; Phil. 1:21</a:t>
            </a:r>
            <a:endParaRPr lang="en-US" b="1" dirty="0">
              <a:solidFill>
                <a:srgbClr val="00B050"/>
              </a:solidFill>
              <a:effectLst>
                <a:outerShdw blurRad="38100" dist="38100" dir="2700000" algn="tl">
                  <a:srgbClr val="000000">
                    <a:alpha val="43137"/>
                  </a:srgbClr>
                </a:outerShdw>
              </a:effectLs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868362"/>
          </a:xfrm>
        </p:spPr>
        <p:txBody>
          <a:bodyPr>
            <a:normAutofit/>
          </a:bodyPr>
          <a:lstStyle/>
          <a:p>
            <a:pPr algn="ctr"/>
            <a:r>
              <a:rPr lang="en-US" b="1" dirty="0">
                <a:solidFill>
                  <a:srgbClr val="0070C0"/>
                </a:solidFill>
                <a:effectLst>
                  <a:outerShdw blurRad="38100" dist="38100" dir="2700000" algn="tl">
                    <a:srgbClr val="000000">
                      <a:alpha val="43137"/>
                    </a:srgbClr>
                  </a:outerShdw>
                </a:effectLst>
              </a:rPr>
              <a:t>Hitting the Target</a:t>
            </a:r>
          </a:p>
        </p:txBody>
      </p:sp>
      <p:sp>
        <p:nvSpPr>
          <p:cNvPr id="3" name="Content Placeholder 2"/>
          <p:cNvSpPr>
            <a:spLocks noGrp="1"/>
          </p:cNvSpPr>
          <p:nvPr>
            <p:ph sz="quarter" idx="1"/>
          </p:nvPr>
        </p:nvSpPr>
        <p:spPr>
          <a:xfrm>
            <a:off x="533400" y="1295400"/>
            <a:ext cx="8077200" cy="5410200"/>
          </a:xfrm>
        </p:spPr>
        <p:txBody>
          <a:bodyPr>
            <a:normAutofit lnSpcReduction="10000"/>
          </a:bodyPr>
          <a:lstStyle/>
          <a:p>
            <a:pPr>
              <a:buClr>
                <a:schemeClr val="tx1"/>
              </a:buClr>
              <a:buFont typeface="Wingdings" pitchFamily="2" charset="2"/>
              <a:buChar char="ü"/>
            </a:pPr>
            <a:r>
              <a:rPr lang="en-US" b="1" dirty="0">
                <a:solidFill>
                  <a:srgbClr val="00B050"/>
                </a:solidFill>
                <a:effectLst>
                  <a:outerShdw blurRad="38100" dist="38100" dir="2700000" algn="tl">
                    <a:srgbClr val="000000">
                      <a:alpha val="43137"/>
                    </a:srgbClr>
                  </a:outerShdw>
                </a:effectLst>
              </a:rPr>
              <a:t>Discipline of the body:</a:t>
            </a:r>
            <a:r>
              <a:rPr lang="en-US" b="1" dirty="0">
                <a:solidFill>
                  <a:srgbClr val="92D050"/>
                </a:solidFill>
                <a:effectLst>
                  <a:outerShdw blurRad="38100" dist="38100" dir="2700000" algn="tl">
                    <a:srgbClr val="000000">
                      <a:alpha val="43137"/>
                    </a:srgbClr>
                  </a:outerShdw>
                </a:effectLst>
              </a:rPr>
              <a:t>  </a:t>
            </a:r>
            <a:r>
              <a:rPr lang="en-US" b="1" dirty="0">
                <a:effectLst>
                  <a:outerShdw blurRad="38100" dist="38100" dir="2700000" algn="tl">
                    <a:srgbClr val="000000">
                      <a:alpha val="43137"/>
                    </a:srgbClr>
                  </a:outerShdw>
                </a:effectLst>
              </a:rPr>
              <a:t>1 Corinthians 9:26-27, “So I do not run aimlessly, I do not box as one beating the air.  But I discipline my body and keep it under control, lest after preaching to others I myself should be disqualified.”</a:t>
            </a:r>
          </a:p>
          <a:p>
            <a:pPr>
              <a:buClr>
                <a:schemeClr val="tx1"/>
              </a:buClr>
              <a:buFont typeface="Wingdings" pitchFamily="2" charset="2"/>
              <a:buChar char="ü"/>
            </a:pPr>
            <a:r>
              <a:rPr lang="en-US" b="1" dirty="0">
                <a:effectLst>
                  <a:outerShdw blurRad="38100" dist="38100" dir="2700000" algn="tl">
                    <a:srgbClr val="000000">
                      <a:alpha val="43137"/>
                    </a:srgbClr>
                  </a:outerShdw>
                </a:effectLst>
              </a:rPr>
              <a:t> </a:t>
            </a:r>
            <a:r>
              <a:rPr lang="en-US" b="1" dirty="0">
                <a:solidFill>
                  <a:srgbClr val="00B050"/>
                </a:solidFill>
                <a:effectLst>
                  <a:outerShdw blurRad="38100" dist="38100" dir="2700000" algn="tl">
                    <a:srgbClr val="000000">
                      <a:alpha val="43137"/>
                    </a:srgbClr>
                  </a:outerShdw>
                </a:effectLst>
              </a:rPr>
              <a:t>Confidence in God’s strength &amp; provision:</a:t>
            </a:r>
            <a:r>
              <a:rPr lang="en-US" b="1" dirty="0">
                <a:effectLst>
                  <a:outerShdw blurRad="38100" dist="38100" dir="2700000" algn="tl">
                    <a:srgbClr val="000000">
                      <a:alpha val="43137"/>
                    </a:srgbClr>
                  </a:outerShdw>
                </a:effectLst>
              </a:rPr>
              <a:t>  Philippians 4:13, “I can do all things through Him who strengthens me.”</a:t>
            </a:r>
          </a:p>
          <a:p>
            <a:pPr>
              <a:buClr>
                <a:schemeClr val="tx1"/>
              </a:buClr>
              <a:buFont typeface="Wingdings" pitchFamily="2" charset="2"/>
              <a:buChar char="ü"/>
            </a:pPr>
            <a:r>
              <a:rPr lang="en-US" b="1" dirty="0">
                <a:solidFill>
                  <a:srgbClr val="00B050"/>
                </a:solidFill>
                <a:effectLst>
                  <a:outerShdw blurRad="38100" dist="38100" dir="2700000" algn="tl">
                    <a:srgbClr val="000000">
                      <a:alpha val="43137"/>
                    </a:srgbClr>
                  </a:outerShdw>
                </a:effectLst>
              </a:rPr>
              <a:t>Focus on the finish line:</a:t>
            </a:r>
            <a:r>
              <a:rPr lang="en-US" b="1" dirty="0">
                <a:effectLst>
                  <a:outerShdw blurRad="38100" dist="38100" dir="2700000" algn="tl">
                    <a:srgbClr val="000000">
                      <a:alpha val="43137"/>
                    </a:srgbClr>
                  </a:outerShdw>
                </a:effectLst>
              </a:rPr>
              <a:t>  2 Timothy 4:6,8, “For I am already being poured out as a drink offering, and the time of my departure has come.  I have fought the good fight, I have finished the race, I have kept the faith.”  Phil. 1:21, “For to me to live is Christ, and to die is gain.”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ctr"/>
            <a:r>
              <a:rPr lang="en-US" b="1" dirty="0">
                <a:solidFill>
                  <a:srgbClr val="0070C0"/>
                </a:solidFill>
                <a:effectLst>
                  <a:outerShdw blurRad="38100" dist="38100" dir="2700000" algn="tl">
                    <a:srgbClr val="000000">
                      <a:alpha val="43137"/>
                    </a:srgbClr>
                  </a:outerShdw>
                </a:effectLst>
              </a:rPr>
              <a:t>FAVOR WITH GOD AND MAN</a:t>
            </a:r>
          </a:p>
        </p:txBody>
      </p:sp>
      <p:sp>
        <p:nvSpPr>
          <p:cNvPr id="3" name="Content Placeholder 2"/>
          <p:cNvSpPr>
            <a:spLocks noGrp="1"/>
          </p:cNvSpPr>
          <p:nvPr>
            <p:ph sz="quarter" idx="1"/>
          </p:nvPr>
        </p:nvSpPr>
        <p:spPr>
          <a:xfrm>
            <a:off x="609600" y="2209800"/>
            <a:ext cx="8229600" cy="4038600"/>
          </a:xfrm>
        </p:spPr>
        <p:txBody>
          <a:bodyPr>
            <a:normAutofit/>
          </a:bodyPr>
          <a:lstStyle/>
          <a:p>
            <a:pPr>
              <a:buNone/>
            </a:pPr>
            <a:r>
              <a:rPr lang="en-US" sz="3200" b="1" dirty="0">
                <a:effectLst>
                  <a:outerShdw blurRad="38100" dist="38100" dir="2700000" algn="tl">
                    <a:srgbClr val="000000">
                      <a:alpha val="43137"/>
                    </a:srgbClr>
                  </a:outerShdw>
                </a:effectLst>
              </a:rPr>
              <a:t>“Favor”= </a:t>
            </a:r>
            <a:r>
              <a:rPr lang="en-US" sz="3200" b="1" u="sng" dirty="0" err="1">
                <a:effectLst>
                  <a:outerShdw blurRad="38100" dist="38100" dir="2700000" algn="tl">
                    <a:srgbClr val="000000">
                      <a:alpha val="43137"/>
                    </a:srgbClr>
                  </a:outerShdw>
                </a:effectLst>
              </a:rPr>
              <a:t>chariti</a:t>
            </a:r>
            <a:r>
              <a:rPr lang="en-US" sz="3200" b="1" u="sng" dirty="0">
                <a:effectLst>
                  <a:outerShdw blurRad="38100" dist="38100" dir="2700000" algn="tl">
                    <a:srgbClr val="000000">
                      <a:alpha val="43137"/>
                    </a:srgbClr>
                  </a:outerShdw>
                </a:effectLst>
              </a:rPr>
              <a:t> </a:t>
            </a:r>
            <a:r>
              <a:rPr lang="en-US" sz="3200" b="1" dirty="0">
                <a:effectLst>
                  <a:outerShdw blurRad="38100" dist="38100" dir="2700000" algn="tl">
                    <a:srgbClr val="000000">
                      <a:alpha val="43137"/>
                    </a:srgbClr>
                  </a:outerShdw>
                </a:effectLst>
              </a:rPr>
              <a:t>, “in the grace or favor with God and man”</a:t>
            </a:r>
            <a:br>
              <a:rPr lang="en-US" sz="3200" b="1" dirty="0">
                <a:effectLst>
                  <a:outerShdw blurRad="38100" dist="38100" dir="2700000" algn="tl">
                    <a:srgbClr val="000000">
                      <a:alpha val="43137"/>
                    </a:srgbClr>
                  </a:outerShdw>
                </a:effectLst>
              </a:rPr>
            </a:br>
            <a:endParaRPr lang="en-US" sz="1000" b="1" dirty="0">
              <a:effectLst>
                <a:outerShdw blurRad="38100" dist="38100" dir="2700000" algn="tl">
                  <a:srgbClr val="000000">
                    <a:alpha val="43137"/>
                  </a:srgbClr>
                </a:outerShdw>
              </a:effectLst>
            </a:endParaRPr>
          </a:p>
          <a:p>
            <a:pPr>
              <a:buNone/>
            </a:pPr>
            <a:r>
              <a:rPr lang="en-US" sz="3200" b="1" dirty="0">
                <a:effectLst>
                  <a:outerShdw blurRad="38100" dist="38100" dir="2700000" algn="tl">
                    <a:srgbClr val="000000">
                      <a:alpha val="43137"/>
                    </a:srgbClr>
                  </a:outerShdw>
                </a:effectLst>
              </a:rPr>
              <a:t>“with”= </a:t>
            </a:r>
            <a:r>
              <a:rPr lang="en-US" sz="3200" b="1" u="sng" dirty="0">
                <a:effectLst>
                  <a:outerShdw blurRad="38100" dist="38100" dir="2700000" algn="tl">
                    <a:srgbClr val="000000">
                      <a:alpha val="43137"/>
                    </a:srgbClr>
                  </a:outerShdw>
                </a:effectLst>
              </a:rPr>
              <a:t>para </a:t>
            </a:r>
            <a:r>
              <a:rPr lang="en-US" sz="3200" b="1" dirty="0">
                <a:effectLst>
                  <a:outerShdw blurRad="38100" dist="38100" dir="2700000" algn="tl">
                    <a:srgbClr val="000000">
                      <a:alpha val="43137"/>
                    </a:srgbClr>
                  </a:outerShdw>
                </a:effectLst>
              </a:rPr>
              <a:t>, (1)with; (2)along side of; (3)intimate </a:t>
            </a:r>
            <a:r>
              <a:rPr lang="en-US" sz="3200" b="1" dirty="0" err="1">
                <a:effectLst>
                  <a:outerShdw blurRad="38100" dist="38100" dir="2700000" algn="tl">
                    <a:srgbClr val="000000">
                      <a:alpha val="43137"/>
                    </a:srgbClr>
                  </a:outerShdw>
                </a:effectLst>
              </a:rPr>
              <a:t>paticipation</a:t>
            </a:r>
            <a:r>
              <a:rPr lang="en-US" sz="3200" b="1" dirty="0">
                <a:effectLst>
                  <a:outerShdw blurRad="38100" dist="38100" dir="2700000" algn="tl">
                    <a:srgbClr val="000000">
                      <a:alpha val="43137"/>
                    </a:srgbClr>
                  </a:outerShdw>
                </a:effectLst>
              </a:rPr>
              <a:t>, </a:t>
            </a:r>
            <a:r>
              <a:rPr lang="en-US" sz="3200" b="1" dirty="0" err="1">
                <a:effectLst>
                  <a:outerShdw blurRad="38100" dist="38100" dir="2700000" algn="tl">
                    <a:srgbClr val="000000">
                      <a:alpha val="43137"/>
                    </a:srgbClr>
                  </a:outerShdw>
                </a:effectLst>
              </a:rPr>
              <a:t>involement</a:t>
            </a:r>
            <a:r>
              <a:rPr lang="en-US" sz="3200" b="1" dirty="0">
                <a:effectLst>
                  <a:outerShdw blurRad="38100" dist="38100" dir="2700000" algn="tl">
                    <a:srgbClr val="000000">
                      <a:alpha val="43137"/>
                    </a:srgbClr>
                  </a:outerShdw>
                </a:effectLst>
              </a:rPr>
              <a:t> ; (4)nearness; (5)with both compassion and passion</a:t>
            </a:r>
            <a:endParaRPr lang="en-US" sz="2400" b="1" dirty="0">
              <a:effectLst>
                <a:outerShdw blurRad="38100" dist="38100" dir="2700000" algn="tl">
                  <a:srgbClr val="000000">
                    <a:alpha val="43137"/>
                  </a:srgbClr>
                </a:outerShdw>
              </a:effectLst>
            </a:endParaRPr>
          </a:p>
          <a:p>
            <a:pPr algn="ctr">
              <a:buNone/>
            </a:pPr>
            <a:endParaRPr lang="en-US" sz="4000" b="1" dirty="0">
              <a:effectLst>
                <a:outerShdw blurRad="38100" dist="38100" dir="2700000" algn="tl">
                  <a:srgbClr val="000000">
                    <a:alpha val="43137"/>
                  </a:srgbClr>
                </a:outerShdw>
              </a:effectLst>
            </a:endParaRPr>
          </a:p>
          <a:p>
            <a:pPr algn="ctr">
              <a:buNone/>
            </a:pPr>
            <a:endParaRPr lang="en-US" sz="4000" b="1" dirty="0">
              <a:effectLst>
                <a:outerShdw blurRad="38100" dist="38100" dir="2700000" algn="tl">
                  <a:srgbClr val="000000">
                    <a:alpha val="43137"/>
                  </a:srgbClr>
                </a:outerShdw>
              </a:effectLst>
            </a:endParaRPr>
          </a:p>
          <a:p>
            <a:pPr>
              <a:buNone/>
            </a:pPr>
            <a:endParaRPr lang="en-US" sz="3200" b="1" u="sng" dirty="0">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pPr algn="ctr"/>
            <a:r>
              <a:rPr lang="en-US" b="1" dirty="0">
                <a:solidFill>
                  <a:srgbClr val="0070C0"/>
                </a:solidFill>
                <a:effectLst>
                  <a:outerShdw blurRad="38100" dist="38100" dir="2700000" algn="tl">
                    <a:srgbClr val="000000">
                      <a:alpha val="43137"/>
                    </a:srgbClr>
                  </a:outerShdw>
                </a:effectLst>
              </a:rPr>
              <a:t>KEY SCRIPTURES</a:t>
            </a:r>
          </a:p>
        </p:txBody>
      </p:sp>
      <p:sp>
        <p:nvSpPr>
          <p:cNvPr id="3" name="Content Placeholder 2"/>
          <p:cNvSpPr>
            <a:spLocks noGrp="1"/>
          </p:cNvSpPr>
          <p:nvPr>
            <p:ph sz="quarter" idx="1"/>
          </p:nvPr>
        </p:nvSpPr>
        <p:spPr>
          <a:xfrm>
            <a:off x="457200" y="1828800"/>
            <a:ext cx="8229600" cy="4572000"/>
          </a:xfrm>
        </p:spPr>
        <p:txBody>
          <a:bodyPr>
            <a:normAutofit/>
          </a:bodyPr>
          <a:lstStyle/>
          <a:p>
            <a:pPr>
              <a:buFont typeface="Wingdings" panose="05000000000000000000" pitchFamily="2" charset="2"/>
              <a:buChar char="Ø"/>
            </a:pPr>
            <a:r>
              <a:rPr lang="en-US" b="1" dirty="0">
                <a:effectLst>
                  <a:outerShdw blurRad="38100" dist="38100" dir="2700000" algn="tl">
                    <a:srgbClr val="000000">
                      <a:alpha val="43137"/>
                    </a:srgbClr>
                  </a:outerShdw>
                </a:effectLst>
              </a:rPr>
              <a:t>Galatians 2:20, “I have been crucified with Christ.  It is no longer I who live, but Christ who lives in me.  And the life I now live in the flesh I live by faith in the Son of God, who loved me and gave himself for me.”</a:t>
            </a:r>
            <a:br>
              <a:rPr lang="en-US" b="1" dirty="0">
                <a:effectLst>
                  <a:outerShdw blurRad="38100" dist="38100" dir="2700000" algn="tl">
                    <a:srgbClr val="000000">
                      <a:alpha val="43137"/>
                    </a:srgbClr>
                  </a:outerShdw>
                </a:effectLst>
              </a:rPr>
            </a:br>
            <a:endParaRPr lang="en-US" sz="1000" b="1" dirty="0">
              <a:effectLst>
                <a:outerShdw blurRad="38100" dist="38100" dir="2700000" algn="tl">
                  <a:srgbClr val="000000">
                    <a:alpha val="43137"/>
                  </a:srgbClr>
                </a:outerShdw>
              </a:effectLst>
            </a:endParaRPr>
          </a:p>
          <a:p>
            <a:pPr>
              <a:buFont typeface="Wingdings" panose="05000000000000000000" pitchFamily="2" charset="2"/>
              <a:buChar char="Ø"/>
            </a:pPr>
            <a:r>
              <a:rPr lang="en-US" b="1" dirty="0">
                <a:effectLst>
                  <a:outerShdw blurRad="38100" dist="38100" dir="2700000" algn="tl">
                    <a:srgbClr val="000000">
                      <a:alpha val="43137"/>
                    </a:srgbClr>
                  </a:outerShdw>
                </a:effectLst>
              </a:rPr>
              <a:t>1 Corinthians 11:1, “Be imitators of me, as I am of Christ.”</a:t>
            </a:r>
            <a:br>
              <a:rPr lang="en-US" b="1" dirty="0">
                <a:effectLst>
                  <a:outerShdw blurRad="38100" dist="38100" dir="2700000" algn="tl">
                    <a:srgbClr val="000000">
                      <a:alpha val="43137"/>
                    </a:srgbClr>
                  </a:outerShdw>
                </a:effectLst>
              </a:rPr>
            </a:br>
            <a:endParaRPr lang="en-US" sz="1000" b="1" dirty="0">
              <a:effectLst>
                <a:outerShdw blurRad="38100" dist="38100" dir="2700000" algn="tl">
                  <a:srgbClr val="000000">
                    <a:alpha val="43137"/>
                  </a:srgbClr>
                </a:outerShdw>
              </a:effectLst>
            </a:endParaRPr>
          </a:p>
          <a:p>
            <a:pPr>
              <a:buFont typeface="Wingdings" panose="05000000000000000000" pitchFamily="2" charset="2"/>
              <a:buChar char="Ø"/>
            </a:pPr>
            <a:r>
              <a:rPr lang="en-US" b="1" dirty="0">
                <a:effectLst>
                  <a:outerShdw blurRad="38100" dist="38100" dir="2700000" algn="tl">
                    <a:srgbClr val="000000">
                      <a:alpha val="43137"/>
                    </a:srgbClr>
                  </a:outerShdw>
                </a:effectLst>
              </a:rPr>
              <a:t>John 9: 4-5, “We must work the works of Him who sent me while it is day; night is coming, when no one can work.”</a:t>
            </a:r>
          </a:p>
          <a:p>
            <a:pPr>
              <a:buNone/>
            </a:pPr>
            <a:endParaRPr lang="en-US" b="1" dirty="0">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normAutofit fontScale="90000"/>
          </a:bodyPr>
          <a:lstStyle/>
          <a:p>
            <a:pPr algn="ctr"/>
            <a:r>
              <a:rPr lang="en-US" b="1" dirty="0">
                <a:solidFill>
                  <a:srgbClr val="0070C0"/>
                </a:solidFill>
                <a:effectLst>
                  <a:outerShdw blurRad="38100" dist="38100" dir="2700000" algn="tl">
                    <a:srgbClr val="000000">
                      <a:alpha val="43137"/>
                    </a:srgbClr>
                  </a:outerShdw>
                </a:effectLst>
              </a:rPr>
              <a:t>POWERFUL WORDS OF CONFIDENCE AND COMFORT…</a:t>
            </a:r>
          </a:p>
        </p:txBody>
      </p:sp>
      <p:sp>
        <p:nvSpPr>
          <p:cNvPr id="3" name="Content Placeholder 2"/>
          <p:cNvSpPr>
            <a:spLocks noGrp="1"/>
          </p:cNvSpPr>
          <p:nvPr>
            <p:ph sz="quarter" idx="1"/>
          </p:nvPr>
        </p:nvSpPr>
        <p:spPr>
          <a:xfrm>
            <a:off x="457200" y="2392362"/>
            <a:ext cx="8229600" cy="4495800"/>
          </a:xfrm>
        </p:spPr>
        <p:txBody>
          <a:bodyPr>
            <a:normAutofit/>
          </a:bodyPr>
          <a:lstStyle/>
          <a:p>
            <a:pPr>
              <a:buFont typeface="Wingdings" panose="05000000000000000000" pitchFamily="2" charset="2"/>
              <a:buChar char="Ø"/>
            </a:pPr>
            <a:r>
              <a:rPr lang="en-US" b="1" dirty="0">
                <a:effectLst>
                  <a:outerShdw blurRad="38100" dist="38100" dir="2700000" algn="tl">
                    <a:srgbClr val="000000">
                      <a:alpha val="43137"/>
                    </a:srgbClr>
                  </a:outerShdw>
                </a:effectLst>
              </a:rPr>
              <a:t>Philippians 1:6 “And I am convinced and sure of this very thing, that He who began a good work in you, </a:t>
            </a:r>
            <a:r>
              <a:rPr lang="en-US" b="1" dirty="0">
                <a:solidFill>
                  <a:srgbClr val="0070C0"/>
                </a:solidFill>
                <a:effectLst>
                  <a:outerShdw blurRad="38100" dist="38100" dir="2700000" algn="tl">
                    <a:srgbClr val="000000">
                      <a:alpha val="43137"/>
                    </a:srgbClr>
                  </a:outerShdw>
                </a:effectLst>
              </a:rPr>
              <a:t>(Ephesians 1: 4-6, even as He chose us in Him before the foundation of the world, that we should be holy and blameless before Him.  In love He predestined us for adoption through Jesus Christ, according to the purpose of His will, to the praise of His glorious grace, with which He has blessed us in the Beloved.) </a:t>
            </a:r>
            <a:r>
              <a:rPr lang="en-US" b="1" dirty="0">
                <a:effectLst>
                  <a:outerShdw blurRad="38100" dist="38100" dir="2700000" algn="tl">
                    <a:srgbClr val="000000">
                      <a:alpha val="43137"/>
                    </a:srgbClr>
                  </a:outerShdw>
                </a:effectLst>
              </a:rPr>
              <a:t>will bring it to completion at the day of Jesus Christ.”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normAutofit fontScale="90000"/>
          </a:bodyPr>
          <a:lstStyle/>
          <a:p>
            <a:pPr algn="ctr"/>
            <a:r>
              <a:rPr lang="en-US" b="1" dirty="0">
                <a:solidFill>
                  <a:srgbClr val="0070C0"/>
                </a:solidFill>
                <a:effectLst>
                  <a:outerShdw blurRad="38100" dist="38100" dir="2700000" algn="tl">
                    <a:srgbClr val="000000">
                      <a:alpha val="43137"/>
                    </a:srgbClr>
                  </a:outerShdw>
                </a:effectLst>
              </a:rPr>
              <a:t>WHERE AM I IN MY NEED FOR PERSONAL GROWTH IN MINISTRY?</a:t>
            </a:r>
          </a:p>
        </p:txBody>
      </p:sp>
      <p:pic>
        <p:nvPicPr>
          <p:cNvPr id="4" name="Content Placeholder 3" descr="puzzled.jpg"/>
          <p:cNvPicPr>
            <a:picLocks noGrp="1" noChangeAspect="1"/>
          </p:cNvPicPr>
          <p:nvPr>
            <p:ph sz="quarter" idx="1"/>
          </p:nvPr>
        </p:nvPicPr>
        <p:blipFill>
          <a:blip r:embed="rId2" cstate="print"/>
          <a:stretch>
            <a:fillRect/>
          </a:stretch>
        </p:blipFill>
        <p:spPr>
          <a:xfrm>
            <a:off x="1371600" y="1858962"/>
            <a:ext cx="6248400" cy="4572000"/>
          </a:xfrm>
          <a:effectLst>
            <a:softEdge rad="762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normAutofit fontScale="90000"/>
          </a:bodyPr>
          <a:lstStyle/>
          <a:p>
            <a:pPr algn="ctr"/>
            <a:r>
              <a:rPr lang="en-US" b="1" dirty="0">
                <a:solidFill>
                  <a:schemeClr val="tx1"/>
                </a:solidFill>
                <a:effectLst>
                  <a:outerShdw blurRad="38100" dist="38100" dir="2700000" algn="tl">
                    <a:srgbClr val="000000">
                      <a:alpha val="43137"/>
                    </a:srgbClr>
                  </a:outerShdw>
                </a:effectLst>
              </a:rPr>
              <a:t>STATISTICS ON PASTORS: </a:t>
            </a:r>
            <a:br>
              <a:rPr lang="en-US" b="1" dirty="0">
                <a:solidFill>
                  <a:schemeClr val="tx1"/>
                </a:solidFill>
                <a:effectLst>
                  <a:outerShdw blurRad="38100" dist="38100" dir="2700000" algn="tl">
                    <a:srgbClr val="000000">
                      <a:alpha val="43137"/>
                    </a:srgbClr>
                  </a:outerShdw>
                </a:effectLst>
              </a:rPr>
            </a:br>
            <a:r>
              <a:rPr lang="en-US" b="1" dirty="0">
                <a:solidFill>
                  <a:schemeClr val="tx1"/>
                </a:solidFill>
                <a:effectLst>
                  <a:outerShdw blurRad="38100" dist="38100" dir="2700000" algn="tl">
                    <a:srgbClr val="000000">
                      <a:alpha val="43137"/>
                    </a:srgbClr>
                  </a:outerShdw>
                </a:effectLst>
              </a:rPr>
              <a:t>2016 UPDATE, Dr. Richard </a:t>
            </a:r>
            <a:r>
              <a:rPr lang="en-US" b="1" dirty="0" err="1">
                <a:solidFill>
                  <a:schemeClr val="tx1"/>
                </a:solidFill>
                <a:effectLst>
                  <a:outerShdw blurRad="38100" dist="38100" dir="2700000" algn="tl">
                    <a:srgbClr val="000000">
                      <a:alpha val="43137"/>
                    </a:srgbClr>
                  </a:outerShdw>
                </a:effectLst>
              </a:rPr>
              <a:t>Krejcir</a:t>
            </a:r>
            <a:endParaRPr lang="en-US" b="1" dirty="0">
              <a:solidFill>
                <a:schemeClr val="tx1"/>
              </a:solidFill>
              <a:effectLst>
                <a:outerShdw blurRad="38100" dist="38100" dir="2700000" algn="tl">
                  <a:srgbClr val="000000">
                    <a:alpha val="43137"/>
                  </a:srgbClr>
                </a:outerShdw>
              </a:effectLst>
            </a:endParaRPr>
          </a:p>
        </p:txBody>
      </p:sp>
      <p:sp>
        <p:nvSpPr>
          <p:cNvPr id="3" name="Content Placeholder 2"/>
          <p:cNvSpPr>
            <a:spLocks noGrp="1"/>
          </p:cNvSpPr>
          <p:nvPr>
            <p:ph sz="quarter" idx="1"/>
          </p:nvPr>
        </p:nvSpPr>
        <p:spPr>
          <a:xfrm>
            <a:off x="533400" y="1981200"/>
            <a:ext cx="8077200" cy="4572000"/>
          </a:xfrm>
        </p:spPr>
        <p:txBody>
          <a:bodyPr/>
          <a:lstStyle/>
          <a:p>
            <a:pPr>
              <a:buFont typeface="Arial" pitchFamily="34" charset="0"/>
              <a:buChar char="•"/>
            </a:pPr>
            <a:r>
              <a:rPr lang="en-US" dirty="0"/>
              <a:t>How much time do pastors spend in prayer daily?  </a:t>
            </a:r>
            <a:r>
              <a:rPr lang="en-US" dirty="0">
                <a:solidFill>
                  <a:srgbClr val="0070C0"/>
                </a:solidFill>
              </a:rPr>
              <a:t>50% more than an hour a day.</a:t>
            </a:r>
          </a:p>
          <a:p>
            <a:pPr>
              <a:buFont typeface="Arial" pitchFamily="34" charset="0"/>
              <a:buChar char="•"/>
            </a:pPr>
            <a:r>
              <a:rPr lang="en-US" dirty="0"/>
              <a:t>Are you happy and fulfilled as a pastor?  </a:t>
            </a:r>
            <a:r>
              <a:rPr lang="en-US" dirty="0">
                <a:solidFill>
                  <a:srgbClr val="0070C0"/>
                </a:solidFill>
              </a:rPr>
              <a:t>57% yes; 43% stressed; 26% overly fatigued; 9% burnt-out</a:t>
            </a:r>
          </a:p>
          <a:p>
            <a:pPr>
              <a:buFont typeface="Arial" pitchFamily="34" charset="0"/>
              <a:buChar char="•"/>
            </a:pPr>
            <a:r>
              <a:rPr lang="en-US" dirty="0"/>
              <a:t>Have you ever had an inappropriate liaison with a church member? </a:t>
            </a:r>
            <a:r>
              <a:rPr lang="en-US" dirty="0">
                <a:solidFill>
                  <a:srgbClr val="0070C0"/>
                </a:solidFill>
              </a:rPr>
              <a:t> Yes, less than 3%;  Never or just tempted 81%</a:t>
            </a:r>
          </a:p>
          <a:p>
            <a:pPr>
              <a:buFont typeface="Arial" pitchFamily="34" charset="0"/>
              <a:buChar char="•"/>
            </a:pPr>
            <a:r>
              <a:rPr lang="en-US" dirty="0"/>
              <a:t>Do pastors feel that Seminary or Bible College properly prepared them for ministry?  </a:t>
            </a:r>
            <a:r>
              <a:rPr lang="en-US" dirty="0">
                <a:solidFill>
                  <a:srgbClr val="0070C0"/>
                </a:solidFill>
              </a:rPr>
              <a:t>53%, No! 8.52%, Yes!</a:t>
            </a:r>
          </a:p>
          <a:p>
            <a:pPr>
              <a:buFont typeface="Arial" pitchFamily="34" charset="0"/>
              <a:buChar char="•"/>
            </a:pPr>
            <a:r>
              <a:rPr lang="en-US" dirty="0"/>
              <a:t>How central is Christ’s life, death &amp; resurrection in the pastor’s teachings?  </a:t>
            </a:r>
            <a:r>
              <a:rPr lang="en-US" dirty="0">
                <a:solidFill>
                  <a:srgbClr val="0070C0"/>
                </a:solidFill>
              </a:rPr>
              <a:t>85%, Yes it is central!</a:t>
            </a:r>
            <a:endParaRPr lang="en-US" dirty="0"/>
          </a:p>
          <a:p>
            <a:pPr>
              <a:buFont typeface="Arial" pitchFamily="34" charset="0"/>
              <a:buChar char="•"/>
            </a:pPr>
            <a:endParaRPr lang="en-US"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pPr algn="ctr"/>
            <a:r>
              <a:rPr lang="en-US" b="1" dirty="0">
                <a:solidFill>
                  <a:schemeClr val="tx1"/>
                </a:solidFill>
                <a:effectLst>
                  <a:outerShdw blurRad="38100" dist="38100" dir="2700000" algn="tl">
                    <a:srgbClr val="000000">
                      <a:alpha val="43137"/>
                    </a:srgbClr>
                  </a:outerShdw>
                </a:effectLst>
              </a:rPr>
              <a:t>STATISTICS ON PASTORS, 2016</a:t>
            </a:r>
          </a:p>
        </p:txBody>
      </p:sp>
      <p:sp>
        <p:nvSpPr>
          <p:cNvPr id="3" name="Content Placeholder 2"/>
          <p:cNvSpPr>
            <a:spLocks noGrp="1"/>
          </p:cNvSpPr>
          <p:nvPr>
            <p:ph sz="quarter" idx="1"/>
          </p:nvPr>
        </p:nvSpPr>
        <p:spPr>
          <a:xfrm>
            <a:off x="685800" y="2239962"/>
            <a:ext cx="7772400" cy="3886200"/>
          </a:xfrm>
        </p:spPr>
        <p:txBody>
          <a:bodyPr/>
          <a:lstStyle/>
          <a:p>
            <a:r>
              <a:rPr lang="en-US" dirty="0"/>
              <a:t>How consistent has the church treated their pastor?  </a:t>
            </a:r>
            <a:r>
              <a:rPr lang="en-US" dirty="0">
                <a:solidFill>
                  <a:srgbClr val="0070C0"/>
                </a:solidFill>
              </a:rPr>
              <a:t>88% are treated well.</a:t>
            </a:r>
          </a:p>
          <a:p>
            <a:r>
              <a:rPr lang="en-US" dirty="0"/>
              <a:t>How many hours a week do full-time pastors work?  </a:t>
            </a:r>
            <a:r>
              <a:rPr lang="en-US" dirty="0">
                <a:solidFill>
                  <a:srgbClr val="0070C0"/>
                </a:solidFill>
              </a:rPr>
              <a:t>54% more than 55 hours; 18% more than 70 hours per week.</a:t>
            </a:r>
          </a:p>
          <a:p>
            <a:r>
              <a:rPr lang="en-US" dirty="0"/>
              <a:t>Have you ever considered leaving the ministry?  </a:t>
            </a:r>
            <a:r>
              <a:rPr lang="en-US" dirty="0">
                <a:solidFill>
                  <a:srgbClr val="0070C0"/>
                </a:solidFill>
              </a:rPr>
              <a:t>77% prefer to stay; only 5% say they are currently looking to leave.</a:t>
            </a:r>
          </a:p>
          <a:p>
            <a:r>
              <a:rPr lang="en-US" dirty="0"/>
              <a:t>Do pastors receive a livable wage?  </a:t>
            </a:r>
            <a:r>
              <a:rPr lang="en-US" dirty="0">
                <a:solidFill>
                  <a:srgbClr val="0070C0"/>
                </a:solidFill>
              </a:rPr>
              <a:t>57%, No; 43% Yes, they can pay their bills and take care of their family.</a:t>
            </a:r>
          </a:p>
          <a:p>
            <a:pPr>
              <a:buNone/>
            </a:pP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50838"/>
            <a:ext cx="7772400" cy="1143000"/>
          </a:xfrm>
        </p:spPr>
        <p:txBody>
          <a:bodyPr>
            <a:normAutofit/>
          </a:bodyPr>
          <a:lstStyle/>
          <a:p>
            <a:pPr algn="ctr"/>
            <a:r>
              <a:rPr lang="en-US" b="1" dirty="0">
                <a:solidFill>
                  <a:schemeClr val="tx1"/>
                </a:solidFill>
                <a:effectLst>
                  <a:outerShdw blurRad="38100" dist="38100" dir="2700000" algn="tl">
                    <a:srgbClr val="000000">
                      <a:alpha val="43137"/>
                    </a:srgbClr>
                  </a:outerShdw>
                </a:effectLst>
              </a:rPr>
              <a:t>STATISTICS ON PASTORS, 2016</a:t>
            </a:r>
          </a:p>
        </p:txBody>
      </p:sp>
      <p:sp>
        <p:nvSpPr>
          <p:cNvPr id="3" name="Content Placeholder 2"/>
          <p:cNvSpPr>
            <a:spLocks noGrp="1"/>
          </p:cNvSpPr>
          <p:nvPr>
            <p:ph sz="quarter" idx="1"/>
          </p:nvPr>
        </p:nvSpPr>
        <p:spPr>
          <a:xfrm>
            <a:off x="685800" y="1828800"/>
            <a:ext cx="7772400" cy="4572000"/>
          </a:xfrm>
        </p:spPr>
        <p:txBody>
          <a:bodyPr>
            <a:normAutofit fontScale="92500"/>
          </a:bodyPr>
          <a:lstStyle/>
          <a:p>
            <a:pPr>
              <a:buFont typeface="Arial" pitchFamily="34" charset="0"/>
              <a:buChar char="•"/>
            </a:pPr>
            <a:r>
              <a:rPr lang="en-US" dirty="0"/>
              <a:t>How much time a week do pastors spend in personal devotions and spiritual growth outside of sermon preparations?</a:t>
            </a:r>
            <a:r>
              <a:rPr lang="en-US" dirty="0">
                <a:solidFill>
                  <a:srgbClr val="0070C0"/>
                </a:solidFill>
              </a:rPr>
              <a:t>  72% Over an hour a day; 3% over 3 hours a day; 20% over 2 hours a day.</a:t>
            </a:r>
          </a:p>
          <a:p>
            <a:pPr>
              <a:buFont typeface="Arial" pitchFamily="34" charset="0"/>
              <a:buChar char="•"/>
            </a:pPr>
            <a:r>
              <a:rPr lang="en-US" dirty="0"/>
              <a:t>What are the biggest challenges pastors face in their church? </a:t>
            </a:r>
            <a:r>
              <a:rPr lang="en-US" dirty="0">
                <a:solidFill>
                  <a:srgbClr val="0070C0"/>
                </a:solidFill>
              </a:rPr>
              <a:t>Recruiting volunteers, 24%</a:t>
            </a:r>
          </a:p>
          <a:p>
            <a:pPr>
              <a:buNone/>
            </a:pPr>
            <a:r>
              <a:rPr lang="en-US" dirty="0">
                <a:solidFill>
                  <a:srgbClr val="0070C0"/>
                </a:solidFill>
              </a:rPr>
              <a:t>    Leading my people through change, 22%</a:t>
            </a:r>
          </a:p>
          <a:p>
            <a:pPr>
              <a:buNone/>
            </a:pPr>
            <a:r>
              <a:rPr lang="en-US" dirty="0">
                <a:solidFill>
                  <a:srgbClr val="0070C0"/>
                </a:solidFill>
              </a:rPr>
              <a:t>    Developing leaders, 20%</a:t>
            </a:r>
          </a:p>
          <a:p>
            <a:pPr>
              <a:buNone/>
            </a:pPr>
            <a:r>
              <a:rPr lang="en-US" dirty="0">
                <a:solidFill>
                  <a:srgbClr val="0070C0"/>
                </a:solidFill>
              </a:rPr>
              <a:t>    Handling congregational conflicts, 10%; criticism, 7%; Staff conflicts, 6%</a:t>
            </a:r>
          </a:p>
          <a:p>
            <a:pPr>
              <a:buFont typeface="Arial" pitchFamily="34" charset="0"/>
              <a:buChar char="•"/>
            </a:pPr>
            <a:r>
              <a:rPr lang="en-US" dirty="0"/>
              <a:t>If you were given a “do over” would you choose a different career other than ministry?  </a:t>
            </a:r>
            <a:r>
              <a:rPr lang="en-US" dirty="0">
                <a:solidFill>
                  <a:srgbClr val="0070C0"/>
                </a:solidFill>
              </a:rPr>
              <a:t>79%, NO!</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50838"/>
            <a:ext cx="7772400" cy="1143000"/>
          </a:xfrm>
        </p:spPr>
        <p:txBody>
          <a:bodyPr>
            <a:normAutofit fontScale="90000"/>
          </a:bodyPr>
          <a:lstStyle/>
          <a:p>
            <a:pPr algn="ctr"/>
            <a:r>
              <a:rPr lang="en-US" b="1" dirty="0">
                <a:solidFill>
                  <a:schemeClr val="tx1"/>
                </a:solidFill>
                <a:effectLst>
                  <a:outerShdw blurRad="38100" dist="38100" dir="2700000" algn="tl">
                    <a:srgbClr val="000000">
                      <a:alpha val="43137"/>
                    </a:srgbClr>
                  </a:outerShdw>
                </a:effectLst>
              </a:rPr>
              <a:t>LET’S TALK ABOUT OUR NEEDS FOR  PERSONAL GROWTH…</a:t>
            </a:r>
          </a:p>
        </p:txBody>
      </p:sp>
      <p:pic>
        <p:nvPicPr>
          <p:cNvPr id="4" name="Content Placeholder 3" descr="charlie brown 4.jpg"/>
          <p:cNvPicPr>
            <a:picLocks noGrp="1" noChangeAspect="1"/>
          </p:cNvPicPr>
          <p:nvPr>
            <p:ph sz="quarter" idx="1"/>
          </p:nvPr>
        </p:nvPicPr>
        <p:blipFill>
          <a:blip r:embed="rId2" cstate="print"/>
          <a:stretch>
            <a:fillRect/>
          </a:stretch>
        </p:blipFill>
        <p:spPr>
          <a:xfrm>
            <a:off x="1600200" y="1676400"/>
            <a:ext cx="5791200" cy="4800600"/>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7772400" cy="1143000"/>
          </a:xfrm>
        </p:spPr>
        <p:txBody>
          <a:bodyPr>
            <a:normAutofit fontScale="90000"/>
          </a:bodyPr>
          <a:lstStyle/>
          <a:p>
            <a:pPr algn="ctr"/>
            <a:r>
              <a:rPr lang="en-US" b="1" dirty="0">
                <a:solidFill>
                  <a:srgbClr val="0070C0"/>
                </a:solidFill>
                <a:effectLst>
                  <a:outerShdw blurRad="38100" dist="38100" dir="2700000" algn="tl">
                    <a:srgbClr val="000000">
                      <a:alpha val="43137"/>
                    </a:srgbClr>
                  </a:outerShdw>
                </a:effectLst>
              </a:rPr>
              <a:t>BIBLICAL PERSPECTIVES ON PERSONAL GROWTH IN MINISTRY</a:t>
            </a:r>
          </a:p>
        </p:txBody>
      </p:sp>
      <p:sp>
        <p:nvSpPr>
          <p:cNvPr id="3" name="Content Placeholder 2"/>
          <p:cNvSpPr>
            <a:spLocks noGrp="1"/>
          </p:cNvSpPr>
          <p:nvPr>
            <p:ph sz="quarter" idx="1"/>
          </p:nvPr>
        </p:nvSpPr>
        <p:spPr>
          <a:xfrm>
            <a:off x="304800" y="1600200"/>
            <a:ext cx="8534400" cy="5334000"/>
          </a:xfrm>
        </p:spPr>
        <p:txBody>
          <a:bodyPr>
            <a:noAutofit/>
          </a:bodyPr>
          <a:lstStyle/>
          <a:p>
            <a:pPr>
              <a:buNone/>
            </a:pPr>
            <a:r>
              <a:rPr lang="en-US" b="1" dirty="0">
                <a:effectLst>
                  <a:outerShdw blurRad="38100" dist="38100" dir="2700000" algn="tl">
                    <a:srgbClr val="000000">
                      <a:alpha val="43137"/>
                    </a:srgbClr>
                  </a:outerShdw>
                </a:effectLst>
              </a:rPr>
              <a:t>Luke 2: 52 - “And Jesus increased in wisdom and stature and in favor with God and man.”  (see also 1 Samuel 2:26)</a:t>
            </a:r>
            <a:endParaRPr lang="en-US" sz="500" b="1" dirty="0">
              <a:effectLst>
                <a:outerShdw blurRad="38100" dist="38100" dir="2700000" algn="tl">
                  <a:srgbClr val="000000">
                    <a:alpha val="43137"/>
                  </a:srgbClr>
                </a:outerShdw>
              </a:effectLst>
            </a:endParaRPr>
          </a:p>
          <a:p>
            <a:pPr>
              <a:buNone/>
            </a:pPr>
            <a:r>
              <a:rPr lang="en-US" b="1" u="sng" dirty="0">
                <a:solidFill>
                  <a:srgbClr val="0070C0"/>
                </a:solidFill>
                <a:effectLst>
                  <a:outerShdw blurRad="38100" dist="38100" dir="2700000" algn="tl">
                    <a:srgbClr val="000000">
                      <a:alpha val="43137"/>
                    </a:srgbClr>
                  </a:outerShdw>
                </a:effectLst>
              </a:rPr>
              <a:t>NOTES</a:t>
            </a:r>
          </a:p>
          <a:p>
            <a:pPr>
              <a:buNone/>
            </a:pPr>
            <a:r>
              <a:rPr lang="en-US" b="1" dirty="0">
                <a:effectLst>
                  <a:outerShdw blurRad="38100" dist="38100" dir="2700000" algn="tl">
                    <a:srgbClr val="000000">
                      <a:alpha val="43137"/>
                    </a:srgbClr>
                  </a:outerShdw>
                </a:effectLst>
              </a:rPr>
              <a:t>“increased” = </a:t>
            </a:r>
            <a:r>
              <a:rPr lang="en-US" b="1" dirty="0" err="1">
                <a:effectLst>
                  <a:outerShdw blurRad="38100" dist="38100" dir="2700000" algn="tl">
                    <a:srgbClr val="000000">
                      <a:alpha val="43137"/>
                    </a:srgbClr>
                  </a:outerShdw>
                </a:effectLst>
              </a:rPr>
              <a:t>proekopten</a:t>
            </a:r>
            <a:r>
              <a:rPr lang="en-US" b="1" dirty="0">
                <a:effectLst>
                  <a:outerShdw blurRad="38100" dist="38100" dir="2700000" algn="tl">
                    <a:srgbClr val="000000">
                      <a:alpha val="43137"/>
                    </a:srgbClr>
                  </a:outerShdw>
                </a:effectLst>
              </a:rPr>
              <a:t>, “to cut one’s way forward” or “continue to advance” </a:t>
            </a:r>
            <a:r>
              <a:rPr lang="en-US" b="1" dirty="0">
                <a:solidFill>
                  <a:srgbClr val="FF0000"/>
                </a:solidFill>
                <a:effectLst>
                  <a:outerShdw blurRad="38100" dist="38100" dir="2700000" algn="tl">
                    <a:srgbClr val="000000">
                      <a:alpha val="43137"/>
                    </a:srgbClr>
                  </a:outerShdw>
                </a:effectLst>
              </a:rPr>
              <a:t>not being “lame”</a:t>
            </a:r>
            <a:endParaRPr lang="en-US" sz="300" b="1" dirty="0">
              <a:effectLst>
                <a:outerShdw blurRad="38100" dist="38100" dir="2700000" algn="tl">
                  <a:srgbClr val="000000">
                    <a:alpha val="43137"/>
                  </a:srgbClr>
                </a:outerShdw>
              </a:effectLst>
            </a:endParaRPr>
          </a:p>
          <a:p>
            <a:pPr>
              <a:buNone/>
            </a:pPr>
            <a:r>
              <a:rPr lang="en-US" b="1" dirty="0">
                <a:effectLst>
                  <a:outerShdw blurRad="38100" dist="38100" dir="2700000" algn="tl">
                    <a:srgbClr val="000000">
                      <a:alpha val="43137"/>
                    </a:srgbClr>
                  </a:outerShdw>
                </a:effectLst>
              </a:rPr>
              <a:t>“wisdom” = </a:t>
            </a:r>
            <a:r>
              <a:rPr lang="en-US" b="1" dirty="0" err="1">
                <a:effectLst>
                  <a:outerShdw blurRad="38100" dist="38100" dir="2700000" algn="tl">
                    <a:srgbClr val="000000">
                      <a:alpha val="43137"/>
                    </a:srgbClr>
                  </a:outerShdw>
                </a:effectLst>
              </a:rPr>
              <a:t>sophia</a:t>
            </a:r>
            <a:r>
              <a:rPr lang="en-US" b="1" dirty="0">
                <a:effectLst>
                  <a:outerShdw blurRad="38100" dist="38100" dir="2700000" algn="tl">
                    <a:srgbClr val="000000">
                      <a:alpha val="43137"/>
                    </a:srgbClr>
                  </a:outerShdw>
                </a:effectLst>
              </a:rPr>
              <a:t>, “art of using wisdom, affection for using wisdom”  </a:t>
            </a:r>
            <a:r>
              <a:rPr lang="en-US" b="1" u="sng" dirty="0">
                <a:effectLst>
                  <a:outerShdw blurRad="38100" dist="38100" dir="2700000" algn="tl">
                    <a:srgbClr val="000000">
                      <a:alpha val="43137"/>
                    </a:srgbClr>
                  </a:outerShdw>
                </a:effectLst>
              </a:rPr>
              <a:t>James 3:13-18; Psalm 90:12</a:t>
            </a:r>
            <a:endParaRPr lang="en-US" sz="300" b="1" dirty="0">
              <a:effectLst>
                <a:outerShdw blurRad="38100" dist="38100" dir="2700000" algn="tl">
                  <a:srgbClr val="000000">
                    <a:alpha val="43137"/>
                  </a:srgbClr>
                </a:outerShdw>
              </a:effectLst>
            </a:endParaRPr>
          </a:p>
          <a:p>
            <a:pPr>
              <a:buNone/>
            </a:pPr>
            <a:r>
              <a:rPr lang="en-US" b="1" dirty="0">
                <a:effectLst>
                  <a:outerShdw blurRad="38100" dist="38100" dir="2700000" algn="tl">
                    <a:srgbClr val="000000">
                      <a:alpha val="43137"/>
                    </a:srgbClr>
                  </a:outerShdw>
                </a:effectLst>
              </a:rPr>
              <a:t>“stature” = </a:t>
            </a:r>
            <a:r>
              <a:rPr lang="en-US" b="1" dirty="0" err="1">
                <a:effectLst>
                  <a:outerShdw blurRad="38100" dist="38100" dir="2700000" algn="tl">
                    <a:srgbClr val="000000">
                      <a:alpha val="43137"/>
                    </a:srgbClr>
                  </a:outerShdw>
                </a:effectLst>
              </a:rPr>
              <a:t>helikia</a:t>
            </a:r>
            <a:r>
              <a:rPr lang="en-US" b="1" dirty="0">
                <a:effectLst>
                  <a:outerShdw blurRad="38100" dist="38100" dir="2700000" algn="tl">
                    <a:srgbClr val="000000">
                      <a:alpha val="43137"/>
                    </a:srgbClr>
                  </a:outerShdw>
                </a:effectLst>
              </a:rPr>
              <a:t>, “end state of a full life, maturity”</a:t>
            </a:r>
            <a:endParaRPr lang="en-US" sz="300" b="1" dirty="0">
              <a:effectLst>
                <a:outerShdw blurRad="38100" dist="38100" dir="2700000" algn="tl">
                  <a:srgbClr val="000000">
                    <a:alpha val="43137"/>
                  </a:srgbClr>
                </a:outerShdw>
              </a:effectLst>
            </a:endParaRPr>
          </a:p>
          <a:p>
            <a:pPr>
              <a:buNone/>
            </a:pPr>
            <a:r>
              <a:rPr lang="en-US" b="1" dirty="0">
                <a:effectLst>
                  <a:outerShdw blurRad="38100" dist="38100" dir="2700000" algn="tl">
                    <a:srgbClr val="000000">
                      <a:alpha val="43137"/>
                    </a:srgbClr>
                  </a:outerShdw>
                </a:effectLst>
              </a:rPr>
              <a:t>“favor” = </a:t>
            </a:r>
            <a:r>
              <a:rPr lang="en-US" b="1" dirty="0" err="1">
                <a:effectLst>
                  <a:outerShdw blurRad="38100" dist="38100" dir="2700000" algn="tl">
                    <a:srgbClr val="000000">
                      <a:alpha val="43137"/>
                    </a:srgbClr>
                  </a:outerShdw>
                </a:effectLst>
              </a:rPr>
              <a:t>chariti</a:t>
            </a:r>
            <a:r>
              <a:rPr lang="en-US" b="1" dirty="0">
                <a:effectLst>
                  <a:outerShdw blurRad="38100" dist="38100" dir="2700000" algn="tl">
                    <a:srgbClr val="000000">
                      <a:alpha val="43137"/>
                    </a:srgbClr>
                  </a:outerShdw>
                </a:effectLst>
              </a:rPr>
              <a:t>, “in the grace or favor with God and man; para, “ with, along side of, intimate participation, nearness, with both compassion and passion”</a:t>
            </a:r>
          </a:p>
          <a:p>
            <a:pPr>
              <a:buNone/>
            </a:pPr>
            <a:endParaRPr lang="en-US" dirty="0"/>
          </a:p>
          <a:p>
            <a:pPr>
              <a:buNone/>
            </a:pPr>
            <a:r>
              <a:rPr lang="en-US" dirty="0"/>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8458200" cy="715962"/>
          </a:xfrm>
        </p:spPr>
        <p:txBody>
          <a:bodyPr>
            <a:normAutofit fontScale="90000"/>
          </a:bodyPr>
          <a:lstStyle/>
          <a:p>
            <a:pPr algn="ctr"/>
            <a:r>
              <a:rPr lang="en-US" b="1" dirty="0">
                <a:solidFill>
                  <a:srgbClr val="0070C0"/>
                </a:solidFill>
                <a:effectLst>
                  <a:outerShdw blurRad="38100" dist="38100" dir="2700000" algn="tl">
                    <a:srgbClr val="000000">
                      <a:alpha val="43137"/>
                    </a:srgbClr>
                  </a:outerShdw>
                </a:effectLst>
              </a:rPr>
              <a:t>“Increasing” = “cutting one’s way forward”</a:t>
            </a:r>
          </a:p>
        </p:txBody>
      </p:sp>
      <p:sp>
        <p:nvSpPr>
          <p:cNvPr id="3" name="Content Placeholder 2"/>
          <p:cNvSpPr>
            <a:spLocks noGrp="1"/>
          </p:cNvSpPr>
          <p:nvPr>
            <p:ph sz="quarter" idx="1"/>
          </p:nvPr>
        </p:nvSpPr>
        <p:spPr>
          <a:xfrm>
            <a:off x="228600" y="868362"/>
            <a:ext cx="8686800" cy="5105400"/>
          </a:xfrm>
        </p:spPr>
        <p:txBody>
          <a:bodyPr>
            <a:noAutofit/>
          </a:bodyPr>
          <a:lstStyle/>
          <a:p>
            <a:pPr marL="514350" indent="-514350">
              <a:buClr>
                <a:schemeClr val="tx1"/>
              </a:buClr>
              <a:buFont typeface="+mj-lt"/>
              <a:buAutoNum type="arabicPeriod"/>
            </a:pPr>
            <a:r>
              <a:rPr lang="en-US" sz="2550" b="1" dirty="0">
                <a:effectLst>
                  <a:outerShdw blurRad="38100" dist="38100" dir="2700000" algn="tl">
                    <a:srgbClr val="000000">
                      <a:alpha val="43137"/>
                    </a:srgbClr>
                  </a:outerShdw>
                </a:effectLst>
              </a:rPr>
              <a:t>Pursuing </a:t>
            </a:r>
            <a:r>
              <a:rPr lang="en-US" sz="2550" b="1" u="sng" dirty="0">
                <a:effectLst>
                  <a:outerShdw blurRad="38100" dist="38100" dir="2700000" algn="tl">
                    <a:srgbClr val="000000">
                      <a:alpha val="43137"/>
                    </a:srgbClr>
                  </a:outerShdw>
                </a:effectLst>
              </a:rPr>
              <a:t>an attitude of humility</a:t>
            </a:r>
            <a:br>
              <a:rPr lang="en-US" sz="2550" b="1" u="sng" dirty="0">
                <a:effectLst>
                  <a:outerShdw blurRad="38100" dist="38100" dir="2700000" algn="tl">
                    <a:srgbClr val="000000">
                      <a:alpha val="43137"/>
                    </a:srgbClr>
                  </a:outerShdw>
                </a:effectLst>
              </a:rPr>
            </a:br>
            <a:r>
              <a:rPr lang="en-US" sz="2550" b="1" dirty="0">
                <a:effectLst>
                  <a:outerShdw blurRad="38100" dist="38100" dir="2700000" algn="tl">
                    <a:srgbClr val="000000">
                      <a:alpha val="43137"/>
                    </a:srgbClr>
                  </a:outerShdw>
                </a:effectLst>
              </a:rPr>
              <a:t>Philippians 2:1-2, “So if there is any encouragement in Christ, any comfort from love, any participation in the Spirit, any affection and sympathy, complete my joy by being of the same mind, having the same love, being in full accord and of one mind.  Do nothing from rivalry or  conceit, but in humility count others more significant than yourselves.”</a:t>
            </a:r>
          </a:p>
          <a:p>
            <a:pPr marL="514350" indent="-514350">
              <a:buClr>
                <a:schemeClr val="tx1"/>
              </a:buClr>
              <a:buFont typeface="+mj-lt"/>
              <a:buAutoNum type="arabicPeriod"/>
            </a:pPr>
            <a:r>
              <a:rPr lang="en-US" sz="2550" b="1" dirty="0">
                <a:effectLst>
                  <a:outerShdw blurRad="38100" dist="38100" dir="2700000" algn="tl">
                    <a:srgbClr val="000000">
                      <a:alpha val="43137"/>
                    </a:srgbClr>
                  </a:outerShdw>
                </a:effectLst>
              </a:rPr>
              <a:t>Pursuing </a:t>
            </a:r>
            <a:r>
              <a:rPr lang="en-US" sz="2550" b="1" u="sng" dirty="0">
                <a:effectLst>
                  <a:outerShdw blurRad="38100" dist="38100" dir="2700000" algn="tl">
                    <a:srgbClr val="000000">
                      <a:alpha val="43137"/>
                    </a:srgbClr>
                  </a:outerShdw>
                </a:effectLst>
              </a:rPr>
              <a:t>a sense of obligation and dependence</a:t>
            </a:r>
            <a:br>
              <a:rPr lang="en-US" sz="2550" b="1" dirty="0">
                <a:effectLst>
                  <a:outerShdw blurRad="38100" dist="38100" dir="2700000" algn="tl">
                    <a:srgbClr val="000000">
                      <a:alpha val="43137"/>
                    </a:srgbClr>
                  </a:outerShdw>
                </a:effectLst>
              </a:rPr>
            </a:br>
            <a:r>
              <a:rPr lang="en-US" sz="2550" b="1" dirty="0">
                <a:effectLst>
                  <a:outerShdw blurRad="38100" dist="38100" dir="2700000" algn="tl">
                    <a:srgbClr val="000000">
                      <a:alpha val="43137"/>
                    </a:srgbClr>
                  </a:outerShdw>
                </a:effectLst>
              </a:rPr>
              <a:t>2 Corinthians 3:5, “Not that we are sufficient in ourselves to claim anything as coming from us, but our sufficiency is from God.”</a:t>
            </a:r>
          </a:p>
          <a:p>
            <a:pPr marL="514350" indent="-514350">
              <a:buClr>
                <a:schemeClr val="tx1"/>
              </a:buClr>
              <a:buFont typeface="+mj-lt"/>
              <a:buAutoNum type="arabicPeriod"/>
            </a:pPr>
            <a:r>
              <a:rPr lang="en-US" sz="2550" b="1" dirty="0">
                <a:effectLst>
                  <a:outerShdw blurRad="38100" dist="38100" dir="2700000" algn="tl">
                    <a:srgbClr val="000000">
                      <a:alpha val="43137"/>
                    </a:srgbClr>
                  </a:outerShdw>
                </a:effectLst>
              </a:rPr>
              <a:t>Pursuing </a:t>
            </a:r>
            <a:r>
              <a:rPr lang="en-US" sz="2550" b="1" u="sng" dirty="0">
                <a:effectLst>
                  <a:outerShdw blurRad="38100" dist="38100" dir="2700000" algn="tl">
                    <a:srgbClr val="000000">
                      <a:alpha val="43137"/>
                    </a:srgbClr>
                  </a:outerShdw>
                </a:effectLst>
              </a:rPr>
              <a:t>a focus on the proper priority</a:t>
            </a:r>
            <a:br>
              <a:rPr lang="en-US" sz="2550" b="1" dirty="0">
                <a:effectLst>
                  <a:outerShdw blurRad="38100" dist="38100" dir="2700000" algn="tl">
                    <a:srgbClr val="000000">
                      <a:alpha val="43137"/>
                    </a:srgbClr>
                  </a:outerShdw>
                </a:effectLst>
              </a:rPr>
            </a:br>
            <a:r>
              <a:rPr lang="en-US" sz="2550" b="1" dirty="0">
                <a:effectLst>
                  <a:outerShdw blurRad="38100" dist="38100" dir="2700000" algn="tl">
                    <a:srgbClr val="000000">
                      <a:alpha val="43137"/>
                    </a:srgbClr>
                  </a:outerShdw>
                </a:effectLst>
              </a:rPr>
              <a:t>John 3:30, “He must increase, but I must decrease.”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00789" y="838200"/>
            <a:ext cx="8742422" cy="6324600"/>
          </a:xfrm>
        </p:spPr>
        <p:txBody>
          <a:bodyPr>
            <a:noAutofit/>
          </a:bodyPr>
          <a:lstStyle/>
          <a:p>
            <a:pPr marL="514350" indent="-514350">
              <a:buClr>
                <a:schemeClr val="tx1"/>
              </a:buClr>
              <a:buFont typeface="+mj-lt"/>
              <a:buAutoNum type="arabicPeriod" startAt="4"/>
            </a:pPr>
            <a:r>
              <a:rPr lang="en-US" b="1" dirty="0">
                <a:effectLst>
                  <a:outerShdw blurRad="38100" dist="38100" dir="2700000" algn="tl">
                    <a:srgbClr val="000000">
                      <a:alpha val="43137"/>
                    </a:srgbClr>
                  </a:outerShdw>
                </a:effectLst>
              </a:rPr>
              <a:t>Pursuing </a:t>
            </a:r>
            <a:r>
              <a:rPr lang="en-US" b="1" u="sng" dirty="0">
                <a:effectLst>
                  <a:outerShdw blurRad="38100" dist="38100" dir="2700000" algn="tl">
                    <a:srgbClr val="000000">
                      <a:alpha val="43137"/>
                    </a:srgbClr>
                  </a:outerShdw>
                </a:effectLst>
              </a:rPr>
              <a:t>by speech and conduct, love, faith, purity</a:t>
            </a:r>
            <a:r>
              <a:rPr lang="en-US" b="1" dirty="0">
                <a:effectLst>
                  <a:outerShdw blurRad="38100" dist="38100" dir="2700000" algn="tl">
                    <a:srgbClr val="000000">
                      <a:alpha val="43137"/>
                    </a:srgbClr>
                  </a:outerShdw>
                </a:effectLst>
              </a:rPr>
              <a:t>.</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1 Timothy 4:12</a:t>
            </a:r>
          </a:p>
          <a:p>
            <a:pPr marL="514350" indent="-514350">
              <a:buClr>
                <a:schemeClr val="tx1"/>
              </a:buClr>
              <a:buFont typeface="+mj-lt"/>
              <a:buAutoNum type="arabicPeriod" startAt="4"/>
            </a:pPr>
            <a:r>
              <a:rPr lang="en-US" b="1" dirty="0">
                <a:effectLst>
                  <a:outerShdw blurRad="38100" dist="38100" dir="2700000" algn="tl">
                    <a:srgbClr val="000000">
                      <a:alpha val="43137"/>
                    </a:srgbClr>
                  </a:outerShdw>
                </a:effectLst>
              </a:rPr>
              <a:t>Pursuing </a:t>
            </a:r>
            <a:r>
              <a:rPr lang="en-US" b="1" u="sng" dirty="0">
                <a:effectLst>
                  <a:outerShdw blurRad="38100" dist="38100" dir="2700000" algn="tl">
                    <a:srgbClr val="000000">
                      <a:alpha val="43137"/>
                    </a:srgbClr>
                  </a:outerShdw>
                </a:effectLst>
              </a:rPr>
              <a:t>by fleeing sexual immorality</a:t>
            </a:r>
            <a:r>
              <a:rPr lang="en-US" b="1" dirty="0">
                <a:effectLst>
                  <a:outerShdw blurRad="38100" dist="38100" dir="2700000" algn="tl">
                    <a:srgbClr val="000000">
                      <a:alpha val="43137"/>
                    </a:srgbClr>
                  </a:outerShdw>
                </a:effectLst>
              </a:rPr>
              <a:t>.  </a:t>
            </a:r>
            <a:br>
              <a:rPr lang="en-US" b="1" dirty="0">
                <a:effectLst>
                  <a:outerShdw blurRad="38100" dist="38100" dir="2700000" algn="tl">
                    <a:srgbClr val="000000">
                      <a:alpha val="43137"/>
                    </a:srgbClr>
                  </a:outerShdw>
                </a:effectLst>
              </a:rPr>
            </a:br>
            <a:r>
              <a:rPr lang="en-US" b="1" dirty="0">
                <a:effectLst>
                  <a:outerShdw blurRad="38100" dist="38100" dir="2700000" algn="tl">
                    <a:srgbClr val="000000">
                      <a:alpha val="43137"/>
                    </a:srgbClr>
                  </a:outerShdw>
                </a:effectLst>
              </a:rPr>
              <a:t>1 Corinthians 6:18-20, </a:t>
            </a:r>
            <a:r>
              <a:rPr lang="en-US" sz="2200" b="1" dirty="0">
                <a:effectLst>
                  <a:outerShdw blurRad="38100" dist="38100" dir="2700000" algn="tl">
                    <a:srgbClr val="000000">
                      <a:alpha val="43137"/>
                    </a:srgbClr>
                  </a:outerShdw>
                </a:effectLst>
              </a:rPr>
              <a:t>“Flee from sexual immorality. Every other sin a person commits is outside the body, but the sexually immoral person sins against his own body.  Or do you not know that your body is a temple of the Holy Spirit within you, whom you have from God?  You are not your own, for you were bought with a price.  So glory God in your body.”</a:t>
            </a:r>
          </a:p>
          <a:p>
            <a:pPr marL="514350" indent="-514350">
              <a:buClr>
                <a:schemeClr val="tx1"/>
              </a:buClr>
              <a:buFont typeface="+mj-lt"/>
              <a:buAutoNum type="arabicPeriod" startAt="4"/>
            </a:pPr>
            <a:r>
              <a:rPr lang="en-US" sz="2400" b="1" dirty="0">
                <a:effectLst>
                  <a:outerShdw blurRad="38100" dist="38100" dir="2700000" algn="tl">
                    <a:srgbClr val="000000">
                      <a:alpha val="43137"/>
                    </a:srgbClr>
                  </a:outerShdw>
                </a:effectLst>
              </a:rPr>
              <a:t>Pursuing </a:t>
            </a:r>
            <a:r>
              <a:rPr lang="en-US" sz="2400" b="1" u="sng" dirty="0">
                <a:effectLst>
                  <a:outerShdw blurRad="38100" dist="38100" dir="2700000" algn="tl">
                    <a:srgbClr val="000000">
                      <a:alpha val="43137"/>
                    </a:srgbClr>
                  </a:outerShdw>
                </a:effectLst>
              </a:rPr>
              <a:t>righteousness</a:t>
            </a:r>
            <a:r>
              <a:rPr lang="en-US" sz="2400" b="1" dirty="0">
                <a:effectLst>
                  <a:outerShdw blurRad="38100" dist="38100" dir="2700000" algn="tl">
                    <a:srgbClr val="000000">
                      <a:alpha val="43137"/>
                    </a:srgbClr>
                  </a:outerShdw>
                </a:effectLst>
              </a:rPr>
              <a:t>, </a:t>
            </a:r>
            <a:r>
              <a:rPr lang="en-US" sz="2400" b="1" u="sng" dirty="0">
                <a:effectLst>
                  <a:outerShdw blurRad="38100" dist="38100" dir="2700000" algn="tl">
                    <a:srgbClr val="000000">
                      <a:alpha val="43137"/>
                    </a:srgbClr>
                  </a:outerShdw>
                </a:effectLst>
              </a:rPr>
              <a:t>godliness, faith, love, steadfastness, gentleness</a:t>
            </a:r>
            <a:r>
              <a:rPr lang="en-US" sz="2400" b="1" dirty="0">
                <a:effectLst>
                  <a:outerShdw blurRad="38100" dist="38100" dir="2700000" algn="tl">
                    <a:srgbClr val="000000">
                      <a:alpha val="43137"/>
                    </a:srgbClr>
                  </a:outerShdw>
                </a:effectLst>
              </a:rPr>
              <a:t>.  1 Timothy 6:2; Proverbs 15:9, “the Lord loves him who pursues righteousness.”</a:t>
            </a:r>
          </a:p>
          <a:p>
            <a:pPr marL="514350" indent="-514350">
              <a:buClr>
                <a:schemeClr val="tx1"/>
              </a:buClr>
              <a:buFont typeface="+mj-lt"/>
              <a:buAutoNum type="arabicPeriod" startAt="4"/>
            </a:pPr>
            <a:r>
              <a:rPr lang="en-US" sz="2400" b="1" dirty="0">
                <a:effectLst>
                  <a:outerShdw blurRad="38100" dist="38100" dir="2700000" algn="tl">
                    <a:srgbClr val="000000">
                      <a:alpha val="43137"/>
                    </a:srgbClr>
                  </a:outerShdw>
                </a:effectLst>
              </a:rPr>
              <a:t>Pursuing </a:t>
            </a:r>
            <a:r>
              <a:rPr lang="en-US" sz="2400" b="1" u="sng" dirty="0">
                <a:effectLst>
                  <a:outerShdw blurRad="38100" dist="38100" dir="2700000" algn="tl">
                    <a:srgbClr val="000000">
                      <a:alpha val="43137"/>
                    </a:srgbClr>
                  </a:outerShdw>
                </a:effectLst>
              </a:rPr>
              <a:t>victory for the good fight of faith</a:t>
            </a:r>
            <a:r>
              <a:rPr lang="en-US" sz="2400" b="1" dirty="0">
                <a:effectLst>
                  <a:outerShdw blurRad="38100" dist="38100" dir="2700000" algn="tl">
                    <a:srgbClr val="000000">
                      <a:alpha val="43137"/>
                    </a:srgbClr>
                  </a:outerShdw>
                </a:effectLst>
              </a:rPr>
              <a:t>.  1Timothy 6:12.  I have fought the good fight , I have finished the race, I have finished the race, I have kept the faith. 2 Timothy 4:7</a:t>
            </a:r>
          </a:p>
        </p:txBody>
      </p:sp>
      <p:pic>
        <p:nvPicPr>
          <p:cNvPr id="4" name="Picture 3">
            <a:extLst>
              <a:ext uri="{FF2B5EF4-FFF2-40B4-BE49-F238E27FC236}">
                <a16:creationId xmlns:a16="http://schemas.microsoft.com/office/drawing/2014/main" id="{BCF5EBA1-6863-4EA2-8D00-5539487AA12A}"/>
              </a:ext>
            </a:extLst>
          </p:cNvPr>
          <p:cNvPicPr>
            <a:picLocks noChangeAspect="1"/>
          </p:cNvPicPr>
          <p:nvPr/>
        </p:nvPicPr>
        <p:blipFill>
          <a:blip r:embed="rId2"/>
          <a:stretch>
            <a:fillRect/>
          </a:stretch>
        </p:blipFill>
        <p:spPr>
          <a:xfrm>
            <a:off x="200789" y="36007"/>
            <a:ext cx="8742422" cy="1012024"/>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759</TotalTime>
  <Words>1267</Words>
  <Application>Microsoft Office PowerPoint</Application>
  <PresentationFormat>On-screen Show (4:3)</PresentationFormat>
  <Paragraphs>72</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Franklin Gothic Book</vt:lpstr>
      <vt:lpstr>Perpetua</vt:lpstr>
      <vt:lpstr>Wingdings</vt:lpstr>
      <vt:lpstr>Wingdings 2</vt:lpstr>
      <vt:lpstr>Equity</vt:lpstr>
      <vt:lpstr>PERSONAL GROWTH &amp; PROFESSIONAL DEVELOPMENT IN PASTORAL MINISTRY</vt:lpstr>
      <vt:lpstr>WHERE AM I IN MY NEED FOR PERSONAL GROWTH IN MINISTRY?</vt:lpstr>
      <vt:lpstr>STATISTICS ON PASTORS:  2016 UPDATE, Dr. Richard Krejcir</vt:lpstr>
      <vt:lpstr>STATISTICS ON PASTORS, 2016</vt:lpstr>
      <vt:lpstr>STATISTICS ON PASTORS, 2016</vt:lpstr>
      <vt:lpstr>LET’S TALK ABOUT OUR NEEDS FOR  PERSONAL GROWTH…</vt:lpstr>
      <vt:lpstr>BIBLICAL PERSPECTIVES ON PERSONAL GROWTH IN MINISTRY</vt:lpstr>
      <vt:lpstr>“Increasing” = “cutting one’s way forward”</vt:lpstr>
      <vt:lpstr>PowerPoint Presentation</vt:lpstr>
      <vt:lpstr>WISDOM = “art of using and having a affection for wisdom”</vt:lpstr>
      <vt:lpstr>INCREASING IN WISDOM</vt:lpstr>
      <vt:lpstr> INCREASING IN STATURE: “GROWTH AND MATURITY, END STATE OF LIFE”</vt:lpstr>
      <vt:lpstr>GROWTH &amp; MATURITY</vt:lpstr>
      <vt:lpstr>Hitting the Target</vt:lpstr>
      <vt:lpstr>FAVOR WITH GOD AND MAN</vt:lpstr>
      <vt:lpstr>KEY SCRIPTURES</vt:lpstr>
      <vt:lpstr>POWERFUL WORDS OF CONFIDENCE AND COMFORT…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GROWTH &amp; PROFESSIONAL DEVELOPMENT IN PASTORAL MINISTRY</dc:title>
  <dc:creator>SBABB</dc:creator>
  <cp:lastModifiedBy>Mission Mid-Atlantic</cp:lastModifiedBy>
  <cp:revision>93</cp:revision>
  <dcterms:created xsi:type="dcterms:W3CDTF">2019-05-01T19:25:31Z</dcterms:created>
  <dcterms:modified xsi:type="dcterms:W3CDTF">2019-05-30T18:38:28Z</dcterms:modified>
</cp:coreProperties>
</file>