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474"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A2F2DD8-A115-4614-8302-C4CED9FABA0A}" type="datetimeFigureOut">
              <a:rPr lang="en-US" smtClean="0"/>
              <a:pPr/>
              <a:t>5/30/2019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6B2FA73-782B-4466-A8A3-DE41F5B83AE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2F2DD8-A115-4614-8302-C4CED9FABA0A}"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B2FA73-782B-4466-A8A3-DE41F5B83A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2F2DD8-A115-4614-8302-C4CED9FABA0A}"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B2FA73-782B-4466-A8A3-DE41F5B83A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2A2F2DD8-A115-4614-8302-C4CED9FABA0A}"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B2FA73-782B-4466-A8A3-DE41F5B83AE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A2F2DD8-A115-4614-8302-C4CED9FABA0A}" type="datetimeFigureOut">
              <a:rPr lang="en-US" smtClean="0"/>
              <a:pPr/>
              <a:t>5/30/2019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6B2FA73-782B-4466-A8A3-DE41F5B83AE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2A2F2DD8-A115-4614-8302-C4CED9FABA0A}" type="datetimeFigureOut">
              <a:rPr lang="en-US" smtClean="0"/>
              <a:pPr/>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B2FA73-782B-4466-A8A3-DE41F5B83AE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A2F2DD8-A115-4614-8302-C4CED9FABA0A}" type="datetimeFigureOut">
              <a:rPr lang="en-US" smtClean="0"/>
              <a:pPr/>
              <a:t>5/30/2019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B2FA73-782B-4466-A8A3-DE41F5B83AE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A2F2DD8-A115-4614-8302-C4CED9FABA0A}" type="datetimeFigureOut">
              <a:rPr lang="en-US" smtClean="0"/>
              <a:pPr/>
              <a:t>5/30/2019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B2FA73-782B-4466-A8A3-DE41F5B83A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F2DD8-A115-4614-8302-C4CED9FABA0A}" type="datetimeFigureOut">
              <a:rPr lang="en-US" smtClean="0"/>
              <a:pPr/>
              <a:t>5/30/2019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B2FA73-782B-4466-A8A3-DE41F5B83A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A2F2DD8-A115-4614-8302-C4CED9FABA0A}" type="datetimeFigureOut">
              <a:rPr lang="en-US" smtClean="0"/>
              <a:pPr/>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B2FA73-782B-4466-A8A3-DE41F5B83AE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A2F2DD8-A115-4614-8302-C4CED9FABA0A}" type="datetimeFigureOut">
              <a:rPr lang="en-US" smtClean="0"/>
              <a:pPr/>
              <a:t>5/30/2019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6B2FA73-782B-4466-A8A3-DE41F5B83AE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A2F2DD8-A115-4614-8302-C4CED9FABA0A}" type="datetimeFigureOut">
              <a:rPr lang="en-US" smtClean="0"/>
              <a:pPr/>
              <a:t>5/30/2019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6B2FA73-782B-4466-A8A3-DE41F5B83A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751870"/>
            <a:ext cx="6400800" cy="1600200"/>
          </a:xfrm>
        </p:spPr>
        <p:txBody>
          <a:bodyPr>
            <a:normAutofit/>
          </a:bodyPr>
          <a:lstStyle/>
          <a:p>
            <a:r>
              <a:rPr lang="en-US" sz="3000" b="1" dirty="0">
                <a:solidFill>
                  <a:schemeClr val="tx1"/>
                </a:solidFill>
                <a:effectLst>
                  <a:outerShdw blurRad="38100" dist="38100" dir="2700000" algn="tl">
                    <a:srgbClr val="000000">
                      <a:alpha val="43137"/>
                    </a:srgbClr>
                  </a:outerShdw>
                </a:effectLst>
                <a:latin typeface="+mj-lt"/>
              </a:rPr>
              <a:t>Part 2:</a:t>
            </a:r>
          </a:p>
          <a:p>
            <a:r>
              <a:rPr lang="en-US" sz="3000" b="1" dirty="0">
                <a:solidFill>
                  <a:schemeClr val="tx1"/>
                </a:solidFill>
                <a:effectLst>
                  <a:outerShdw blurRad="38100" dist="38100" dir="2700000" algn="tl">
                    <a:srgbClr val="000000">
                      <a:alpha val="43137"/>
                    </a:srgbClr>
                  </a:outerShdw>
                </a:effectLst>
                <a:latin typeface="+mj-lt"/>
              </a:rPr>
              <a:t>Taking Ministry to a Higher Level</a:t>
            </a:r>
          </a:p>
        </p:txBody>
      </p:sp>
      <p:sp>
        <p:nvSpPr>
          <p:cNvPr id="2" name="Title 1"/>
          <p:cNvSpPr>
            <a:spLocks noGrp="1"/>
          </p:cNvSpPr>
          <p:nvPr>
            <p:ph type="ctrTitle"/>
          </p:nvPr>
        </p:nvSpPr>
        <p:spPr/>
        <p:txBody>
          <a:bodyPr/>
          <a:lstStyle/>
          <a:p>
            <a:r>
              <a:rPr lang="en-US" b="1" dirty="0">
                <a:effectLst>
                  <a:outerShdw blurRad="38100" dist="38100" dir="2700000" algn="tl">
                    <a:srgbClr val="000000">
                      <a:alpha val="43137"/>
                    </a:srgbClr>
                  </a:outerShdw>
                </a:effectLst>
              </a:rPr>
              <a:t>PROFESSIONAL GROWTH IN PASTORAL MINISTRY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b="1" dirty="0">
                <a:solidFill>
                  <a:srgbClr val="0070C0"/>
                </a:solidFill>
                <a:effectLst>
                  <a:outerShdw blurRad="38100" dist="38100" dir="2700000" algn="tl">
                    <a:srgbClr val="000000">
                      <a:alpha val="43137"/>
                    </a:srgbClr>
                  </a:outerShdw>
                </a:effectLst>
              </a:rPr>
              <a:t>CONSIDER…</a:t>
            </a:r>
          </a:p>
        </p:txBody>
      </p:sp>
      <p:sp>
        <p:nvSpPr>
          <p:cNvPr id="3" name="Content Placeholder 2"/>
          <p:cNvSpPr>
            <a:spLocks noGrp="1"/>
          </p:cNvSpPr>
          <p:nvPr>
            <p:ph sz="quarter" idx="1"/>
          </p:nvPr>
        </p:nvSpPr>
        <p:spPr>
          <a:xfrm>
            <a:off x="457200" y="1798638"/>
            <a:ext cx="8305800" cy="4449762"/>
          </a:xfrm>
        </p:spPr>
        <p:txBody>
          <a:bodyPr>
            <a:normAutofit/>
          </a:bodyPr>
          <a:lstStyle/>
          <a:p>
            <a:pPr>
              <a:buNone/>
            </a:pPr>
            <a:r>
              <a:rPr lang="en-US" b="1" dirty="0">
                <a:effectLst>
                  <a:outerShdw blurRad="38100" dist="38100" dir="2700000" algn="tl">
                    <a:srgbClr val="000000">
                      <a:alpha val="43137"/>
                    </a:srgbClr>
                  </a:outerShdw>
                </a:effectLst>
              </a:rPr>
              <a:t>Charles H. Spurgeon, “A man is not a good man if he does not think he can do things better.”</a:t>
            </a:r>
          </a:p>
          <a:p>
            <a:pPr>
              <a:buNone/>
            </a:pPr>
            <a:endParaRPr lang="en-US" b="1" dirty="0">
              <a:effectLst>
                <a:outerShdw blurRad="38100" dist="38100" dir="2700000" algn="tl">
                  <a:srgbClr val="000000">
                    <a:alpha val="43137"/>
                  </a:srgbClr>
                </a:outerShdw>
              </a:effectLst>
            </a:endParaRPr>
          </a:p>
          <a:p>
            <a:pPr>
              <a:buNone/>
            </a:pPr>
            <a:r>
              <a:rPr lang="en-US" b="1" dirty="0">
                <a:effectLst>
                  <a:outerShdw blurRad="38100" dist="38100" dir="2700000" algn="tl">
                    <a:srgbClr val="000000">
                      <a:alpha val="43137"/>
                    </a:srgbClr>
                  </a:outerShdw>
                </a:effectLst>
              </a:rPr>
              <a:t>Chuck </a:t>
            </a:r>
            <a:r>
              <a:rPr lang="en-US" b="1" dirty="0" err="1">
                <a:effectLst>
                  <a:outerShdw blurRad="38100" dist="38100" dir="2700000" algn="tl">
                    <a:srgbClr val="000000">
                      <a:alpha val="43137"/>
                    </a:srgbClr>
                  </a:outerShdw>
                </a:effectLst>
              </a:rPr>
              <a:t>Swindoll</a:t>
            </a:r>
            <a:r>
              <a:rPr lang="en-US" b="1" dirty="0">
                <a:effectLst>
                  <a:outerShdw blurRad="38100" dist="38100" dir="2700000" algn="tl">
                    <a:srgbClr val="000000">
                      <a:alpha val="43137"/>
                    </a:srgbClr>
                  </a:outerShdw>
                </a:effectLst>
              </a:rPr>
              <a:t> on the keys for pastoral ministry success:  </a:t>
            </a:r>
          </a:p>
          <a:p>
            <a:pPr>
              <a:buFont typeface="Wingdings" pitchFamily="2" charset="2"/>
              <a:buChar char="Ø"/>
            </a:pPr>
            <a:r>
              <a:rPr lang="en-US" b="1" dirty="0">
                <a:effectLst>
                  <a:outerShdw blurRad="38100" dist="38100" dir="2700000" algn="tl">
                    <a:srgbClr val="000000">
                      <a:alpha val="43137"/>
                    </a:srgbClr>
                  </a:outerShdw>
                </a:effectLst>
              </a:rPr>
              <a:t>  An excellent attitude</a:t>
            </a:r>
          </a:p>
          <a:p>
            <a:pPr>
              <a:buFont typeface="Wingdings" pitchFamily="2" charset="2"/>
              <a:buChar char="Ø"/>
            </a:pPr>
            <a:r>
              <a:rPr lang="en-US" b="1" dirty="0">
                <a:effectLst>
                  <a:outerShdw blurRad="38100" dist="38100" dir="2700000" algn="tl">
                    <a:srgbClr val="000000">
                      <a:alpha val="43137"/>
                    </a:srgbClr>
                  </a:outerShdw>
                </a:effectLst>
              </a:rPr>
              <a:t>  Faithfulness and diligence at work</a:t>
            </a:r>
          </a:p>
          <a:p>
            <a:pPr>
              <a:buFont typeface="Wingdings" pitchFamily="2" charset="2"/>
              <a:buChar char="Ø"/>
            </a:pPr>
            <a:r>
              <a:rPr lang="en-US" b="1" dirty="0">
                <a:effectLst>
                  <a:outerShdw blurRad="38100" dist="38100" dir="2700000" algn="tl">
                    <a:srgbClr val="000000">
                      <a:alpha val="43137"/>
                    </a:srgbClr>
                  </a:outerShdw>
                </a:effectLst>
              </a:rPr>
              <a:t>  Personal purity of the highest caliber</a:t>
            </a:r>
          </a:p>
          <a:p>
            <a:pPr>
              <a:buFont typeface="Wingdings" pitchFamily="2" charset="2"/>
              <a:buChar char="Ø"/>
            </a:pPr>
            <a:r>
              <a:rPr lang="en-US" b="1" dirty="0">
                <a:effectLst>
                  <a:outerShdw blurRad="38100" dist="38100" dir="2700000" algn="tl">
                    <a:srgbClr val="000000">
                      <a:alpha val="43137"/>
                    </a:srgbClr>
                  </a:outerShdw>
                </a:effectLst>
              </a:rPr>
              <a:t>  Consistency in your walk with God</a:t>
            </a:r>
          </a:p>
          <a:p>
            <a:pPr>
              <a:buNone/>
            </a:pPr>
            <a:endParaRPr lang="en-US" sz="2800" b="1"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b="1" dirty="0">
                <a:solidFill>
                  <a:srgbClr val="0070C0"/>
                </a:solidFill>
                <a:effectLst>
                  <a:outerShdw blurRad="38100" dist="38100" dir="2700000" algn="tl">
                    <a:srgbClr val="000000">
                      <a:alpha val="43137"/>
                    </a:srgbClr>
                  </a:outerShdw>
                </a:effectLst>
              </a:rPr>
              <a:t>CONSIDER…</a:t>
            </a:r>
          </a:p>
        </p:txBody>
      </p:sp>
      <p:sp>
        <p:nvSpPr>
          <p:cNvPr id="3" name="Content Placeholder 2"/>
          <p:cNvSpPr>
            <a:spLocks noGrp="1"/>
          </p:cNvSpPr>
          <p:nvPr>
            <p:ph sz="quarter" idx="1"/>
          </p:nvPr>
        </p:nvSpPr>
        <p:spPr>
          <a:xfrm>
            <a:off x="457200" y="2133600"/>
            <a:ext cx="8229600" cy="3886200"/>
          </a:xfrm>
        </p:spPr>
        <p:txBody>
          <a:bodyPr/>
          <a:lstStyle/>
          <a:p>
            <a:pPr>
              <a:buNone/>
            </a:pPr>
            <a:r>
              <a:rPr lang="en-US" b="1" dirty="0">
                <a:effectLst>
                  <a:outerShdw blurRad="38100" dist="38100" dir="2700000" algn="tl">
                    <a:srgbClr val="000000">
                      <a:alpha val="43137"/>
                    </a:srgbClr>
                  </a:outerShdw>
                </a:effectLst>
              </a:rPr>
              <a:t>1 Corinthians 4:2, “ Moreover, it is required of stewards (pastors), that they be found </a:t>
            </a:r>
            <a:r>
              <a:rPr lang="en-US" b="1" dirty="0">
                <a:solidFill>
                  <a:srgbClr val="0070C0"/>
                </a:solidFill>
                <a:effectLst>
                  <a:outerShdw blurRad="38100" dist="38100" dir="2700000" algn="tl">
                    <a:srgbClr val="000000">
                      <a:alpha val="43137"/>
                    </a:srgbClr>
                  </a:outerShdw>
                </a:effectLst>
              </a:rPr>
              <a:t>faithful</a:t>
            </a:r>
            <a:r>
              <a:rPr lang="en-US" b="1" dirty="0">
                <a:effectLst>
                  <a:outerShdw blurRad="38100" dist="38100" dir="2700000" algn="tl">
                    <a:srgbClr val="000000">
                      <a:alpha val="43137"/>
                    </a:srgbClr>
                  </a:outerShdw>
                </a:effectLst>
              </a:rPr>
              <a:t>.”</a:t>
            </a:r>
          </a:p>
          <a:p>
            <a:pPr>
              <a:buNone/>
            </a:pPr>
            <a:endParaRPr lang="en-US" b="1" dirty="0">
              <a:effectLst>
                <a:outerShdw blurRad="38100" dist="38100" dir="2700000" algn="tl">
                  <a:srgbClr val="000000">
                    <a:alpha val="43137"/>
                  </a:srgbClr>
                </a:outerShdw>
              </a:effectLst>
            </a:endParaRPr>
          </a:p>
          <a:p>
            <a:pPr>
              <a:buNone/>
            </a:pPr>
            <a:r>
              <a:rPr lang="en-US" b="1" dirty="0">
                <a:effectLst>
                  <a:outerShdw blurRad="38100" dist="38100" dir="2700000" algn="tl">
                    <a:srgbClr val="000000">
                      <a:alpha val="43137"/>
                    </a:srgbClr>
                  </a:outerShdw>
                </a:effectLst>
              </a:rPr>
              <a:t>2 Timothy 3:16-17, “All Scripture is breathed out by God and profitable for teaching, for reproof, for correction, and for training in righteousness, that </a:t>
            </a:r>
            <a:r>
              <a:rPr lang="en-US" b="1" dirty="0">
                <a:solidFill>
                  <a:srgbClr val="0070C0"/>
                </a:solidFill>
                <a:effectLst>
                  <a:outerShdw blurRad="38100" dist="38100" dir="2700000" algn="tl">
                    <a:srgbClr val="000000">
                      <a:alpha val="43137"/>
                    </a:srgbClr>
                  </a:outerShdw>
                </a:effectLst>
              </a:rPr>
              <a:t>the man of God may be competent, equipped for every good work</a:t>
            </a:r>
            <a:r>
              <a:rPr lang="en-US" b="1" dirty="0">
                <a:effectLst>
                  <a:outerShdw blurRad="38100" dist="38100" dir="2700000" algn="tl">
                    <a:srgbClr val="000000">
                      <a:alpha val="43137"/>
                    </a:srgbClr>
                  </a:outerShdw>
                </a:effectLst>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1143000"/>
          </a:xfrm>
        </p:spPr>
        <p:txBody>
          <a:bodyPr/>
          <a:lstStyle/>
          <a:p>
            <a:pPr algn="ctr"/>
            <a:r>
              <a:rPr lang="en-US" b="1" dirty="0">
                <a:solidFill>
                  <a:srgbClr val="0070C0"/>
                </a:solidFill>
                <a:effectLst>
                  <a:outerShdw blurRad="38100" dist="38100" dir="2700000" algn="tl">
                    <a:srgbClr val="000000">
                      <a:alpha val="43137"/>
                    </a:srgbClr>
                  </a:outerShdw>
                </a:effectLst>
              </a:rPr>
              <a:t>Professional Growth Through…</a:t>
            </a:r>
          </a:p>
        </p:txBody>
      </p:sp>
      <p:sp>
        <p:nvSpPr>
          <p:cNvPr id="3" name="Content Placeholder 2"/>
          <p:cNvSpPr>
            <a:spLocks noGrp="1"/>
          </p:cNvSpPr>
          <p:nvPr>
            <p:ph sz="quarter" idx="1"/>
          </p:nvPr>
        </p:nvSpPr>
        <p:spPr>
          <a:xfrm>
            <a:off x="1447800" y="2057400"/>
            <a:ext cx="6324600" cy="5029200"/>
          </a:xfrm>
        </p:spPr>
        <p:txBody>
          <a:bodyPr>
            <a:normAutofit/>
          </a:bodyPr>
          <a:lstStyle/>
          <a:p>
            <a:pPr marL="742950" indent="-742950">
              <a:buClr>
                <a:schemeClr val="tx1"/>
              </a:buClr>
              <a:buFont typeface="+mj-lt"/>
              <a:buAutoNum type="arabicPeriod"/>
            </a:pPr>
            <a:r>
              <a:rPr lang="en-US" sz="4000" b="1" dirty="0">
                <a:effectLst>
                  <a:outerShdw blurRad="38100" dist="38100" dir="2700000" algn="tl">
                    <a:srgbClr val="000000">
                      <a:alpha val="43137"/>
                    </a:srgbClr>
                  </a:outerShdw>
                </a:effectLst>
              </a:rPr>
              <a:t>Mentoring</a:t>
            </a:r>
          </a:p>
          <a:p>
            <a:pPr marL="742950" indent="-742950">
              <a:buClr>
                <a:schemeClr val="tx1"/>
              </a:buClr>
              <a:buFont typeface="+mj-lt"/>
              <a:buAutoNum type="arabicPeriod"/>
            </a:pPr>
            <a:endParaRPr lang="en-US" sz="1500" b="1" dirty="0">
              <a:effectLst>
                <a:outerShdw blurRad="38100" dist="38100" dir="2700000" algn="tl">
                  <a:srgbClr val="000000">
                    <a:alpha val="43137"/>
                  </a:srgbClr>
                </a:outerShdw>
              </a:effectLst>
            </a:endParaRPr>
          </a:p>
          <a:p>
            <a:pPr marL="742950" indent="-742950">
              <a:buClr>
                <a:schemeClr val="tx1"/>
              </a:buClr>
              <a:buFont typeface="+mj-lt"/>
              <a:buAutoNum type="arabicPeriod"/>
            </a:pPr>
            <a:r>
              <a:rPr lang="en-US" sz="4000" b="1" dirty="0">
                <a:effectLst>
                  <a:outerShdw blurRad="38100" dist="38100" dir="2700000" algn="tl">
                    <a:srgbClr val="000000">
                      <a:alpha val="43137"/>
                    </a:srgbClr>
                  </a:outerShdw>
                </a:effectLst>
              </a:rPr>
              <a:t>External Opportunities</a:t>
            </a:r>
          </a:p>
          <a:p>
            <a:pPr marL="742950" indent="-742950">
              <a:buClr>
                <a:schemeClr val="tx1"/>
              </a:buClr>
              <a:buFont typeface="+mj-lt"/>
              <a:buAutoNum type="arabicPeriod"/>
            </a:pPr>
            <a:endParaRPr lang="en-US" sz="1500" b="1" dirty="0">
              <a:effectLst>
                <a:outerShdw blurRad="38100" dist="38100" dir="2700000" algn="tl">
                  <a:srgbClr val="000000">
                    <a:alpha val="43137"/>
                  </a:srgbClr>
                </a:outerShdw>
              </a:effectLst>
            </a:endParaRPr>
          </a:p>
          <a:p>
            <a:pPr marL="742950" indent="-742950">
              <a:buClr>
                <a:schemeClr val="tx1"/>
              </a:buClr>
              <a:buFont typeface="+mj-lt"/>
              <a:buAutoNum type="arabicPeriod"/>
            </a:pPr>
            <a:r>
              <a:rPr lang="en-US" sz="4000" b="1" dirty="0">
                <a:effectLst>
                  <a:outerShdw blurRad="38100" dist="38100" dir="2700000" algn="tl">
                    <a:srgbClr val="000000">
                      <a:alpha val="43137"/>
                    </a:srgbClr>
                  </a:outerShdw>
                </a:effectLst>
              </a:rPr>
              <a:t>Formal Education</a:t>
            </a:r>
          </a:p>
          <a:p>
            <a:pPr marL="742950" indent="-742950">
              <a:buClr>
                <a:schemeClr val="tx1"/>
              </a:buClr>
              <a:buFont typeface="+mj-lt"/>
              <a:buAutoNum type="arabicPeriod"/>
            </a:pPr>
            <a:endParaRPr lang="en-US" sz="1500" b="1" dirty="0">
              <a:effectLst>
                <a:outerShdw blurRad="38100" dist="38100" dir="2700000" algn="tl">
                  <a:srgbClr val="000000">
                    <a:alpha val="43137"/>
                  </a:srgbClr>
                </a:outerShdw>
              </a:effectLst>
            </a:endParaRPr>
          </a:p>
          <a:p>
            <a:pPr marL="742950" indent="-742950">
              <a:buClr>
                <a:schemeClr val="tx1"/>
              </a:buClr>
              <a:buFont typeface="+mj-lt"/>
              <a:buAutoNum type="arabicPeriod"/>
            </a:pPr>
            <a:r>
              <a:rPr lang="en-US" sz="4000" b="1" dirty="0">
                <a:effectLst>
                  <a:outerShdw blurRad="38100" dist="38100" dir="2700000" algn="tl">
                    <a:srgbClr val="000000">
                      <a:alpha val="43137"/>
                    </a:srgbClr>
                  </a:outerShdw>
                </a:effectLst>
              </a:rPr>
              <a:t>Suggested Reading</a:t>
            </a:r>
          </a:p>
          <a:p>
            <a:pPr marL="742950" indent="-742950">
              <a:buFont typeface="+mj-lt"/>
              <a:buAutoNum type="arabicPeriod"/>
            </a:pPr>
            <a:endParaRPr lang="en-US" sz="4000" b="1" dirty="0">
              <a:solidFill>
                <a:srgbClr val="0070C0"/>
              </a:solidFill>
              <a:effectLst>
                <a:outerShdw blurRad="38100" dist="38100" dir="2700000" algn="tl">
                  <a:srgbClr val="000000">
                    <a:alpha val="43137"/>
                  </a:srgbClr>
                </a:outerShdw>
              </a:effectLst>
            </a:endParaRPr>
          </a:p>
          <a:p>
            <a:pPr marL="742950" indent="-742950">
              <a:buFont typeface="+mj-lt"/>
              <a:buAutoNum type="arabicPeriod"/>
            </a:pPr>
            <a:endParaRPr lang="en-US" sz="4000" b="1" dirty="0">
              <a:solidFill>
                <a:srgbClr val="0070C0"/>
              </a:solidFill>
              <a:effectLst>
                <a:outerShdw blurRad="38100" dist="38100" dir="2700000" algn="tl">
                  <a:srgbClr val="000000">
                    <a:alpha val="43137"/>
                  </a:srgbClr>
                </a:outerShdw>
              </a:effectLst>
            </a:endParaRPr>
          </a:p>
          <a:p>
            <a:pPr marL="742950" indent="-742950">
              <a:buNone/>
            </a:pPr>
            <a:endParaRPr lang="en-US" sz="4000" b="1" dirty="0">
              <a:solidFill>
                <a:srgbClr val="0070C0"/>
              </a:solidFill>
              <a:effectLst>
                <a:outerShdw blurRad="38100" dist="38100" dir="2700000" algn="tl">
                  <a:srgbClr val="000000">
                    <a:alpha val="43137"/>
                  </a:srgbClr>
                </a:outerShdw>
              </a:effectLst>
            </a:endParaRPr>
          </a:p>
          <a:p>
            <a:pPr marL="742950" indent="-742950">
              <a:buNone/>
            </a:pPr>
            <a:endParaRPr lang="en-US" sz="4000" b="1" dirty="0">
              <a:solidFill>
                <a:srgbClr val="0070C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03238"/>
            <a:ext cx="8305800" cy="868362"/>
          </a:xfrm>
        </p:spPr>
        <p:txBody>
          <a:bodyPr/>
          <a:lstStyle/>
          <a:p>
            <a:pPr algn="ctr"/>
            <a:r>
              <a:rPr lang="en-US" b="1" dirty="0">
                <a:solidFill>
                  <a:srgbClr val="0070C0"/>
                </a:solidFill>
                <a:effectLst>
                  <a:outerShdw blurRad="38100" dist="38100" dir="2700000" algn="tl">
                    <a:srgbClr val="000000">
                      <a:alpha val="43137"/>
                    </a:srgbClr>
                  </a:outerShdw>
                </a:effectLst>
              </a:rPr>
              <a:t>MENTORING</a:t>
            </a:r>
          </a:p>
        </p:txBody>
      </p:sp>
      <p:sp>
        <p:nvSpPr>
          <p:cNvPr id="3" name="Content Placeholder 2"/>
          <p:cNvSpPr>
            <a:spLocks noGrp="1"/>
          </p:cNvSpPr>
          <p:nvPr>
            <p:ph sz="quarter" idx="1"/>
          </p:nvPr>
        </p:nvSpPr>
        <p:spPr>
          <a:xfrm>
            <a:off x="381000" y="1600200"/>
            <a:ext cx="8305800" cy="4572000"/>
          </a:xfrm>
        </p:spPr>
        <p:txBody>
          <a:bodyPr>
            <a:normAutofit fontScale="85000" lnSpcReduction="10000"/>
          </a:bodyPr>
          <a:lstStyle/>
          <a:p>
            <a:pPr marL="514350" indent="-514350">
              <a:buClr>
                <a:schemeClr val="tx1"/>
              </a:buClr>
              <a:buFont typeface="+mj-lt"/>
              <a:buAutoNum type="arabicPeriod"/>
            </a:pPr>
            <a:r>
              <a:rPr lang="en-US" sz="3100" b="1" dirty="0">
                <a:effectLst>
                  <a:outerShdw blurRad="38100" dist="38100" dir="2700000" algn="tl">
                    <a:srgbClr val="000000">
                      <a:alpha val="43137"/>
                    </a:srgbClr>
                  </a:outerShdw>
                </a:effectLst>
              </a:rPr>
              <a:t>Requirements of time, work, commitment and follow-through.</a:t>
            </a:r>
          </a:p>
          <a:p>
            <a:pPr marL="514350" indent="-514350">
              <a:buClr>
                <a:schemeClr val="tx1"/>
              </a:buClr>
              <a:buFont typeface="+mj-lt"/>
              <a:buAutoNum type="arabicPeriod"/>
            </a:pPr>
            <a:r>
              <a:rPr lang="en-US" sz="3100" b="1" dirty="0">
                <a:effectLst>
                  <a:outerShdw blurRad="38100" dist="38100" dir="2700000" algn="tl">
                    <a:srgbClr val="000000">
                      <a:alpha val="43137"/>
                    </a:srgbClr>
                  </a:outerShdw>
                </a:effectLst>
              </a:rPr>
              <a:t>Selection of a mentor who has the ability and willingness to understand what are your needs and goals.  Begins with an assessment of where you are and then determine what you would like to achieve.</a:t>
            </a:r>
          </a:p>
          <a:p>
            <a:pPr marL="514350" indent="-514350">
              <a:buClr>
                <a:schemeClr val="tx1"/>
              </a:buClr>
              <a:buFont typeface="+mj-lt"/>
              <a:buAutoNum type="arabicPeriod"/>
            </a:pPr>
            <a:r>
              <a:rPr lang="en-US" sz="3100" b="1" dirty="0">
                <a:effectLst>
                  <a:outerShdw blurRad="38100" dist="38100" dir="2700000" algn="tl">
                    <a:srgbClr val="000000">
                      <a:alpha val="43137"/>
                    </a:srgbClr>
                  </a:outerShdw>
                </a:effectLst>
              </a:rPr>
              <a:t>Must be candid, straightforward, honest, and confidential in all issues.</a:t>
            </a:r>
          </a:p>
          <a:p>
            <a:pPr marL="514350" indent="-514350">
              <a:buClr>
                <a:schemeClr val="tx1"/>
              </a:buClr>
              <a:buFont typeface="+mj-lt"/>
              <a:buAutoNum type="arabicPeriod"/>
            </a:pPr>
            <a:r>
              <a:rPr lang="en-US" sz="3100" b="1" dirty="0">
                <a:effectLst>
                  <a:outerShdw blurRad="38100" dist="38100" dir="2700000" algn="tl">
                    <a:srgbClr val="000000">
                      <a:alpha val="43137"/>
                    </a:srgbClr>
                  </a:outerShdw>
                </a:effectLst>
              </a:rPr>
              <a:t>Establish a framework of time (1-2 years) and frequency of meetings.</a:t>
            </a:r>
          </a:p>
          <a:p>
            <a:pPr marL="514350" indent="-514350">
              <a:buClr>
                <a:schemeClr val="tx1"/>
              </a:buClr>
              <a:buFont typeface="+mj-lt"/>
              <a:buAutoNum type="arabicPeriod"/>
            </a:pPr>
            <a:r>
              <a:rPr lang="en-US" sz="3100" b="1" dirty="0">
                <a:effectLst>
                  <a:outerShdw blurRad="38100" dist="38100" dir="2700000" algn="tl">
                    <a:srgbClr val="000000">
                      <a:alpha val="43137"/>
                    </a:srgbClr>
                  </a:outerShdw>
                </a:effectLst>
              </a:rPr>
              <a:t>Monitor progress and completion of goals.</a:t>
            </a:r>
          </a:p>
          <a:p>
            <a:pPr marL="514350" indent="-514350">
              <a:buFont typeface="+mj-lt"/>
              <a:buAutoNum type="arabicPeriod"/>
            </a:pPr>
            <a:endParaRPr lang="en-US" sz="3200" b="1" dirty="0">
              <a:effectLst>
                <a:outerShdw blurRad="38100" dist="38100" dir="2700000" algn="tl">
                  <a:srgbClr val="000000">
                    <a:alpha val="43137"/>
                  </a:srgbClr>
                </a:outerShdw>
              </a:effectLst>
            </a:endParaRPr>
          </a:p>
          <a:p>
            <a:pPr marL="514350" indent="-514350">
              <a:buFont typeface="+mj-lt"/>
              <a:buAutoNum type="arabicPeriod"/>
            </a:pPr>
            <a:endParaRPr lang="en-US" sz="3200" b="1"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868362"/>
          </a:xfrm>
        </p:spPr>
        <p:txBody>
          <a:bodyPr>
            <a:normAutofit/>
          </a:bodyPr>
          <a:lstStyle/>
          <a:p>
            <a:pPr algn="ctr"/>
            <a:r>
              <a:rPr lang="en-US" b="1" dirty="0">
                <a:solidFill>
                  <a:srgbClr val="0070C0"/>
                </a:solidFill>
                <a:effectLst>
                  <a:outerShdw blurRad="38100" dist="38100" dir="2700000" algn="tl">
                    <a:srgbClr val="000000">
                      <a:alpha val="43137"/>
                    </a:srgbClr>
                  </a:outerShdw>
                </a:effectLst>
              </a:rPr>
              <a:t>EXTERNAL OPPORTUNITIES</a:t>
            </a:r>
          </a:p>
        </p:txBody>
      </p:sp>
      <p:sp>
        <p:nvSpPr>
          <p:cNvPr id="3" name="Content Placeholder 2"/>
          <p:cNvSpPr>
            <a:spLocks noGrp="1"/>
          </p:cNvSpPr>
          <p:nvPr>
            <p:ph sz="quarter" idx="1"/>
          </p:nvPr>
        </p:nvSpPr>
        <p:spPr>
          <a:xfrm>
            <a:off x="457200" y="1524000"/>
            <a:ext cx="8229600" cy="4953000"/>
          </a:xfrm>
        </p:spPr>
        <p:txBody>
          <a:bodyPr>
            <a:normAutofit/>
          </a:bodyPr>
          <a:lstStyle/>
          <a:p>
            <a:pPr marL="514350" indent="-514350">
              <a:buClrTx/>
              <a:buFont typeface="+mj-lt"/>
              <a:buAutoNum type="arabicPeriod"/>
            </a:pPr>
            <a:r>
              <a:rPr lang="en-US" sz="2800" b="1" dirty="0">
                <a:effectLst>
                  <a:outerShdw blurRad="38100" dist="38100" dir="2700000" algn="tl">
                    <a:srgbClr val="000000">
                      <a:alpha val="43137"/>
                    </a:srgbClr>
                  </a:outerShdw>
                </a:effectLst>
              </a:rPr>
              <a:t>Local Pastors’ gatherings; FOI Shepherds’ Gatherings</a:t>
            </a:r>
            <a:endParaRPr lang="en-US" sz="2800" b="1" dirty="0"/>
          </a:p>
          <a:p>
            <a:pPr marL="514350" indent="-514350">
              <a:buClrTx/>
              <a:buFont typeface="+mj-lt"/>
              <a:buAutoNum type="arabicPeriod"/>
            </a:pPr>
            <a:r>
              <a:rPr lang="en-US" sz="2800" b="1" dirty="0">
                <a:effectLst>
                  <a:outerShdw blurRad="38100" dist="38100" dir="2700000" algn="tl">
                    <a:srgbClr val="000000">
                      <a:alpha val="43137"/>
                    </a:srgbClr>
                  </a:outerShdw>
                </a:effectLst>
              </a:rPr>
              <a:t>Educational seminars through colleges, graduate schools and seminaries</a:t>
            </a:r>
          </a:p>
          <a:p>
            <a:pPr marL="514350" indent="-514350">
              <a:buClrTx/>
              <a:buFont typeface="+mj-lt"/>
              <a:buAutoNum type="arabicPeriod"/>
            </a:pPr>
            <a:r>
              <a:rPr lang="en-US" sz="2800" b="1" dirty="0">
                <a:effectLst>
                  <a:outerShdw blurRad="38100" dist="38100" dir="2700000" algn="tl">
                    <a:srgbClr val="000000">
                      <a:alpha val="43137"/>
                    </a:srgbClr>
                  </a:outerShdw>
                </a:effectLst>
              </a:rPr>
              <a:t>The Cove (Asheville, NC), Harvey Cedars Bible Conference, Keswick</a:t>
            </a:r>
          </a:p>
          <a:p>
            <a:pPr marL="514350" indent="-514350">
              <a:buClrTx/>
              <a:buFont typeface="+mj-lt"/>
              <a:buAutoNum type="arabicPeriod"/>
            </a:pPr>
            <a:r>
              <a:rPr lang="en-US" sz="2800" b="1" dirty="0">
                <a:effectLst>
                  <a:outerShdw blurRad="38100" dist="38100" dir="2700000" algn="tl">
                    <a:srgbClr val="000000">
                      <a:alpha val="43137"/>
                    </a:srgbClr>
                  </a:outerShdw>
                </a:effectLst>
              </a:rPr>
              <a:t>Tyndale House (Cambridge Univ.)</a:t>
            </a:r>
          </a:p>
          <a:p>
            <a:pPr marL="514350" indent="-514350">
              <a:buClrTx/>
              <a:buFont typeface="+mj-lt"/>
              <a:buAutoNum type="arabicPeriod"/>
            </a:pPr>
            <a:r>
              <a:rPr lang="en-US" sz="2800" b="1" dirty="0">
                <a:effectLst>
                  <a:outerShdw blurRad="38100" dist="38100" dir="2700000" algn="tl">
                    <a:srgbClr val="000000">
                      <a:alpha val="43137"/>
                    </a:srgbClr>
                  </a:outerShdw>
                </a:effectLst>
              </a:rPr>
              <a:t>Online resources-Desiring God; Solid Joys; </a:t>
            </a:r>
            <a:r>
              <a:rPr lang="en-US" sz="2800" b="1" dirty="0" err="1">
                <a:effectLst>
                  <a:outerShdw blurRad="38100" dist="38100" dir="2700000" algn="tl">
                    <a:srgbClr val="000000">
                      <a:alpha val="43137"/>
                    </a:srgbClr>
                  </a:outerShdw>
                </a:effectLst>
              </a:rPr>
              <a:t>BreakPoint</a:t>
            </a:r>
            <a:r>
              <a:rPr lang="en-US" sz="2800" b="1" dirty="0">
                <a:effectLst>
                  <a:outerShdw blurRad="38100" dist="38100" dir="2700000" algn="tl">
                    <a:srgbClr val="000000">
                      <a:alpha val="43137"/>
                    </a:srgbClr>
                  </a:outerShdw>
                </a:effectLst>
              </a:rPr>
              <a:t>; </a:t>
            </a:r>
            <a:r>
              <a:rPr lang="en-US" sz="2800" b="1" dirty="0" err="1">
                <a:effectLst>
                  <a:outerShdw blurRad="38100" dist="38100" dir="2700000" algn="tl">
                    <a:srgbClr val="000000">
                      <a:alpha val="43137"/>
                    </a:srgbClr>
                  </a:outerShdw>
                </a:effectLst>
              </a:rPr>
              <a:t>Oneplace</a:t>
            </a:r>
            <a:r>
              <a:rPr lang="en-US" sz="2800" b="1" dirty="0">
                <a:effectLst>
                  <a:outerShdw blurRad="38100" dist="38100" dir="2700000" algn="tl">
                    <a:srgbClr val="000000">
                      <a:alpha val="43137"/>
                    </a:srgbClr>
                  </a:outerShdw>
                </a:effectLst>
              </a:rPr>
              <a:t>; Alternative View; Running to Win; Insight for Living</a:t>
            </a:r>
          </a:p>
          <a:p>
            <a:pPr marL="514350" indent="-514350">
              <a:buNone/>
            </a:pPr>
            <a:endParaRPr lang="en-US" sz="3600" b="1" dirty="0">
              <a:effectLst>
                <a:outerShdw blurRad="38100" dist="38100" dir="2700000" algn="tl">
                  <a:srgbClr val="000000">
                    <a:alpha val="43137"/>
                  </a:srgbClr>
                </a:outerShdw>
              </a:effectLst>
            </a:endParaRPr>
          </a:p>
          <a:p>
            <a:pPr marL="514350" indent="-514350">
              <a:buNone/>
            </a:pPr>
            <a:endParaRPr lang="en-US" sz="3600" b="1" dirty="0">
              <a:effectLst>
                <a:outerShdw blurRad="38100" dist="38100" dir="2700000" algn="tl">
                  <a:srgbClr val="000000">
                    <a:alpha val="43137"/>
                  </a:srgbClr>
                </a:outerShdw>
              </a:effectLst>
            </a:endParaRPr>
          </a:p>
          <a:p>
            <a:pPr marL="514350" indent="-514350">
              <a:buFont typeface="+mj-lt"/>
              <a:buAutoNum type="arabicPeriod"/>
            </a:pPr>
            <a:endParaRPr lang="en-US" sz="3600" b="1"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r>
              <a:rPr lang="en-US" b="1" dirty="0">
                <a:solidFill>
                  <a:srgbClr val="0070C0"/>
                </a:solidFill>
                <a:effectLst>
                  <a:outerShdw blurRad="38100" dist="38100" dir="2700000" algn="tl">
                    <a:srgbClr val="000000">
                      <a:alpha val="43137"/>
                    </a:srgbClr>
                  </a:outerShdw>
                </a:effectLst>
              </a:rPr>
              <a:t>FORMAL EDUCATION</a:t>
            </a:r>
          </a:p>
        </p:txBody>
      </p:sp>
      <p:sp>
        <p:nvSpPr>
          <p:cNvPr id="3" name="Content Placeholder 2"/>
          <p:cNvSpPr>
            <a:spLocks noGrp="1"/>
          </p:cNvSpPr>
          <p:nvPr>
            <p:ph sz="quarter" idx="1"/>
          </p:nvPr>
        </p:nvSpPr>
        <p:spPr>
          <a:xfrm>
            <a:off x="914400" y="2005116"/>
            <a:ext cx="7315200" cy="4572000"/>
          </a:xfrm>
        </p:spPr>
        <p:txBody>
          <a:bodyPr>
            <a:normAutofit/>
          </a:bodyPr>
          <a:lstStyle/>
          <a:p>
            <a:pPr>
              <a:buNone/>
            </a:pPr>
            <a:r>
              <a:rPr lang="en-US" sz="3000" b="1" dirty="0">
                <a:effectLst>
                  <a:outerShdw blurRad="38100" dist="38100" dir="2700000" algn="tl">
                    <a:srgbClr val="000000">
                      <a:alpha val="43137"/>
                    </a:srgbClr>
                  </a:outerShdw>
                </a:effectLst>
              </a:rPr>
              <a:t>Lancaster Bible College &amp; Capital Seminary</a:t>
            </a:r>
          </a:p>
          <a:p>
            <a:pPr>
              <a:buNone/>
            </a:pPr>
            <a:r>
              <a:rPr lang="en-US" sz="3000" b="1" dirty="0">
                <a:effectLst>
                  <a:outerShdw blurRad="38100" dist="38100" dir="2700000" algn="tl">
                    <a:srgbClr val="000000">
                      <a:alpha val="43137"/>
                    </a:srgbClr>
                  </a:outerShdw>
                </a:effectLst>
              </a:rPr>
              <a:t>Cairn University</a:t>
            </a:r>
          </a:p>
          <a:p>
            <a:pPr>
              <a:buNone/>
            </a:pPr>
            <a:r>
              <a:rPr lang="en-US" sz="3000" b="1" dirty="0">
                <a:effectLst>
                  <a:outerShdw blurRad="38100" dist="38100" dir="2700000" algn="tl">
                    <a:srgbClr val="000000">
                      <a:alpha val="43137"/>
                    </a:srgbClr>
                  </a:outerShdw>
                </a:effectLst>
              </a:rPr>
              <a:t>Liberty University</a:t>
            </a:r>
          </a:p>
          <a:p>
            <a:pPr>
              <a:buNone/>
            </a:pPr>
            <a:r>
              <a:rPr lang="en-US" sz="3000" b="1" dirty="0">
                <a:effectLst>
                  <a:outerShdw blurRad="38100" dist="38100" dir="2700000" algn="tl">
                    <a:srgbClr val="000000">
                      <a:alpha val="43137"/>
                    </a:srgbClr>
                  </a:outerShdw>
                </a:effectLst>
              </a:rPr>
              <a:t>Moody Bible Institute</a:t>
            </a:r>
          </a:p>
          <a:p>
            <a:pPr>
              <a:buNone/>
            </a:pPr>
            <a:r>
              <a:rPr lang="en-US" sz="3000" b="1" dirty="0">
                <a:effectLst>
                  <a:outerShdw blurRad="38100" dist="38100" dir="2700000" algn="tl">
                    <a:srgbClr val="000000">
                      <a:alpha val="43137"/>
                    </a:srgbClr>
                  </a:outerShdw>
                </a:effectLst>
              </a:rPr>
              <a:t>Clarks Summit University</a:t>
            </a:r>
          </a:p>
          <a:p>
            <a:pPr>
              <a:buNone/>
            </a:pPr>
            <a:endParaRPr lang="en-US" sz="4000" b="1" dirty="0">
              <a:effectLst>
                <a:outerShdw blurRad="38100" dist="38100" dir="2700000" algn="tl">
                  <a:srgbClr val="000000">
                    <a:alpha val="43137"/>
                  </a:srgbClr>
                </a:outerShdw>
              </a:effectLst>
            </a:endParaRPr>
          </a:p>
          <a:p>
            <a:pPr>
              <a:buNone/>
            </a:pPr>
            <a:endParaRPr lang="en-US" sz="4000" b="1"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p:spPr>
        <p:txBody>
          <a:bodyPr/>
          <a:lstStyle/>
          <a:p>
            <a:pPr algn="ctr"/>
            <a:r>
              <a:rPr lang="en-US" b="1" dirty="0">
                <a:solidFill>
                  <a:srgbClr val="0070C0"/>
                </a:solidFill>
                <a:effectLst>
                  <a:outerShdw blurRad="38100" dist="38100" dir="2700000" algn="tl">
                    <a:srgbClr val="000000">
                      <a:alpha val="43137"/>
                    </a:srgbClr>
                  </a:outerShdw>
                </a:effectLst>
              </a:rPr>
              <a:t>SUGGESTED READING…</a:t>
            </a:r>
          </a:p>
        </p:txBody>
      </p:sp>
      <p:sp>
        <p:nvSpPr>
          <p:cNvPr id="3" name="Content Placeholder 2"/>
          <p:cNvSpPr>
            <a:spLocks noGrp="1"/>
          </p:cNvSpPr>
          <p:nvPr>
            <p:ph sz="quarter" idx="1"/>
          </p:nvPr>
        </p:nvSpPr>
        <p:spPr>
          <a:xfrm>
            <a:off x="457200" y="1554162"/>
            <a:ext cx="8229600" cy="4572000"/>
          </a:xfrm>
        </p:spPr>
        <p:txBody>
          <a:bodyPr>
            <a:noAutofit/>
          </a:bodyPr>
          <a:lstStyle/>
          <a:p>
            <a:pPr>
              <a:buNone/>
            </a:pPr>
            <a:r>
              <a:rPr lang="en-US" b="1" i="1" dirty="0">
                <a:effectLst>
                  <a:outerShdw blurRad="38100" dist="38100" dir="2700000" algn="tl">
                    <a:srgbClr val="000000">
                      <a:alpha val="43137"/>
                    </a:srgbClr>
                  </a:outerShdw>
                </a:effectLst>
              </a:rPr>
              <a:t>The Power of a Clear Conscience, </a:t>
            </a:r>
            <a:r>
              <a:rPr lang="en-US" b="1" dirty="0">
                <a:effectLst>
                  <a:outerShdw blurRad="38100" dist="38100" dir="2700000" algn="tl">
                    <a:srgbClr val="000000">
                      <a:alpha val="43137"/>
                    </a:srgbClr>
                  </a:outerShdw>
                </a:effectLst>
              </a:rPr>
              <a:t>Erwin </a:t>
            </a:r>
            <a:r>
              <a:rPr lang="en-US" b="1" dirty="0" err="1">
                <a:effectLst>
                  <a:outerShdw blurRad="38100" dist="38100" dir="2700000" algn="tl">
                    <a:srgbClr val="000000">
                      <a:alpha val="43137"/>
                    </a:srgbClr>
                  </a:outerShdw>
                </a:effectLst>
              </a:rPr>
              <a:t>Lutzer</a:t>
            </a:r>
            <a:endParaRPr lang="en-US" b="1" dirty="0">
              <a:effectLst>
                <a:outerShdw blurRad="38100" dist="38100" dir="2700000" algn="tl">
                  <a:srgbClr val="000000">
                    <a:alpha val="43137"/>
                  </a:srgbClr>
                </a:outerShdw>
              </a:effectLst>
            </a:endParaRPr>
          </a:p>
          <a:p>
            <a:pPr>
              <a:buNone/>
            </a:pPr>
            <a:r>
              <a:rPr lang="en-US" b="1" i="1" dirty="0">
                <a:effectLst>
                  <a:outerShdw blurRad="38100" dist="38100" dir="2700000" algn="tl">
                    <a:srgbClr val="000000">
                      <a:alpha val="43137"/>
                    </a:srgbClr>
                  </a:outerShdw>
                </a:effectLst>
              </a:rPr>
              <a:t>The Church in Babylon, </a:t>
            </a:r>
            <a:r>
              <a:rPr lang="en-US" b="1" dirty="0">
                <a:effectLst>
                  <a:outerShdw blurRad="38100" dist="38100" dir="2700000" algn="tl">
                    <a:srgbClr val="000000">
                      <a:alpha val="43137"/>
                    </a:srgbClr>
                  </a:outerShdw>
                </a:effectLst>
              </a:rPr>
              <a:t> Erwin </a:t>
            </a:r>
            <a:r>
              <a:rPr lang="en-US" b="1" dirty="0" err="1">
                <a:effectLst>
                  <a:outerShdw blurRad="38100" dist="38100" dir="2700000" algn="tl">
                    <a:srgbClr val="000000">
                      <a:alpha val="43137"/>
                    </a:srgbClr>
                  </a:outerShdw>
                </a:effectLst>
              </a:rPr>
              <a:t>Lutzer</a:t>
            </a:r>
            <a:endParaRPr lang="en-US" b="1" dirty="0">
              <a:effectLst>
                <a:outerShdw blurRad="38100" dist="38100" dir="2700000" algn="tl">
                  <a:srgbClr val="000000">
                    <a:alpha val="43137"/>
                  </a:srgbClr>
                </a:outerShdw>
              </a:effectLst>
            </a:endParaRPr>
          </a:p>
          <a:p>
            <a:pPr>
              <a:buNone/>
            </a:pPr>
            <a:r>
              <a:rPr lang="en-US" b="1" i="1" dirty="0">
                <a:effectLst>
                  <a:outerShdw blurRad="38100" dist="38100" dir="2700000" algn="tl">
                    <a:srgbClr val="000000">
                      <a:alpha val="43137"/>
                    </a:srgbClr>
                  </a:outerShdw>
                </a:effectLst>
              </a:rPr>
              <a:t>Revival God’s Way,  </a:t>
            </a:r>
            <a:r>
              <a:rPr lang="en-US" b="1" dirty="0">
                <a:effectLst>
                  <a:outerShdw blurRad="38100" dist="38100" dir="2700000" algn="tl">
                    <a:srgbClr val="000000">
                      <a:alpha val="43137"/>
                    </a:srgbClr>
                  </a:outerShdw>
                </a:effectLst>
              </a:rPr>
              <a:t>Leonard </a:t>
            </a:r>
            <a:r>
              <a:rPr lang="en-US" b="1" dirty="0" err="1">
                <a:effectLst>
                  <a:outerShdw blurRad="38100" dist="38100" dir="2700000" algn="tl">
                    <a:srgbClr val="000000">
                      <a:alpha val="43137"/>
                    </a:srgbClr>
                  </a:outerShdw>
                </a:effectLst>
              </a:rPr>
              <a:t>Ravenhill</a:t>
            </a:r>
            <a:endParaRPr lang="en-US" b="1" dirty="0">
              <a:effectLst>
                <a:outerShdw blurRad="38100" dist="38100" dir="2700000" algn="tl">
                  <a:srgbClr val="000000">
                    <a:alpha val="43137"/>
                  </a:srgbClr>
                </a:outerShdw>
              </a:effectLst>
            </a:endParaRPr>
          </a:p>
          <a:p>
            <a:pPr>
              <a:buNone/>
            </a:pPr>
            <a:r>
              <a:rPr lang="en-US" b="1" i="1" dirty="0">
                <a:effectLst>
                  <a:outerShdw blurRad="38100" dist="38100" dir="2700000" algn="tl">
                    <a:srgbClr val="000000">
                      <a:alpha val="43137"/>
                    </a:srgbClr>
                  </a:outerShdw>
                </a:effectLst>
              </a:rPr>
              <a:t>How Islam Plans to Change the World, </a:t>
            </a:r>
            <a:r>
              <a:rPr lang="en-US" b="1" dirty="0">
                <a:effectLst>
                  <a:outerShdw blurRad="38100" dist="38100" dir="2700000" algn="tl">
                    <a:srgbClr val="000000">
                      <a:alpha val="43137"/>
                    </a:srgbClr>
                  </a:outerShdw>
                </a:effectLst>
              </a:rPr>
              <a:t>William Wagner</a:t>
            </a:r>
          </a:p>
          <a:p>
            <a:pPr>
              <a:buNone/>
            </a:pPr>
            <a:r>
              <a:rPr lang="en-US" b="1" i="1" dirty="0">
                <a:effectLst>
                  <a:outerShdw blurRad="38100" dist="38100" dir="2700000" algn="tl">
                    <a:srgbClr val="000000">
                      <a:alpha val="43137"/>
                    </a:srgbClr>
                  </a:outerShdw>
                </a:effectLst>
              </a:rPr>
              <a:t>Slogging Along in the Paths of Righteousness, </a:t>
            </a:r>
            <a:r>
              <a:rPr lang="en-US" b="1" dirty="0">
                <a:effectLst>
                  <a:outerShdw blurRad="38100" dist="38100" dir="2700000" algn="tl">
                    <a:srgbClr val="000000">
                      <a:alpha val="43137"/>
                    </a:srgbClr>
                  </a:outerShdw>
                </a:effectLst>
              </a:rPr>
              <a:t>Dale Davis</a:t>
            </a:r>
          </a:p>
          <a:p>
            <a:pPr>
              <a:buNone/>
            </a:pPr>
            <a:r>
              <a:rPr lang="en-US" b="1" i="1" dirty="0">
                <a:effectLst>
                  <a:outerShdw blurRad="38100" dist="38100" dir="2700000" algn="tl">
                    <a:srgbClr val="000000">
                      <a:alpha val="43137"/>
                    </a:srgbClr>
                  </a:outerShdw>
                </a:effectLst>
              </a:rPr>
              <a:t>The Other Worldview, </a:t>
            </a:r>
            <a:r>
              <a:rPr lang="en-US" b="1" dirty="0">
                <a:effectLst>
                  <a:outerShdw blurRad="38100" dist="38100" dir="2700000" algn="tl">
                    <a:srgbClr val="000000">
                      <a:alpha val="43137"/>
                    </a:srgbClr>
                  </a:outerShdw>
                </a:effectLst>
              </a:rPr>
              <a:t>Peter Jones</a:t>
            </a:r>
          </a:p>
          <a:p>
            <a:pPr>
              <a:buNone/>
            </a:pPr>
            <a:r>
              <a:rPr lang="en-US" b="1" i="1" dirty="0">
                <a:effectLst>
                  <a:outerShdw blurRad="38100" dist="38100" dir="2700000" algn="tl">
                    <a:srgbClr val="000000">
                      <a:alpha val="43137"/>
                    </a:srgbClr>
                  </a:outerShdw>
                </a:effectLst>
              </a:rPr>
              <a:t>Jesus Among Secular Gods, </a:t>
            </a:r>
            <a:r>
              <a:rPr lang="en-US" b="1" dirty="0">
                <a:effectLst>
                  <a:outerShdw blurRad="38100" dist="38100" dir="2700000" algn="tl">
                    <a:srgbClr val="000000">
                      <a:alpha val="43137"/>
                    </a:srgbClr>
                  </a:outerShdw>
                </a:effectLst>
              </a:rPr>
              <a:t>Ravi Zacharias</a:t>
            </a:r>
          </a:p>
          <a:p>
            <a:pPr>
              <a:buNone/>
            </a:pPr>
            <a:r>
              <a:rPr lang="en-US" b="1" i="1" dirty="0">
                <a:effectLst>
                  <a:outerShdw blurRad="38100" dist="38100" dir="2700000" algn="tl">
                    <a:srgbClr val="000000">
                      <a:alpha val="43137"/>
                    </a:srgbClr>
                  </a:outerShdw>
                </a:effectLst>
              </a:rPr>
              <a:t>Knowing Christ, </a:t>
            </a:r>
            <a:r>
              <a:rPr lang="en-US" b="1" dirty="0">
                <a:effectLst>
                  <a:outerShdw blurRad="38100" dist="38100" dir="2700000" algn="tl">
                    <a:srgbClr val="000000">
                      <a:alpha val="43137"/>
                    </a:srgbClr>
                  </a:outerShdw>
                </a:effectLst>
              </a:rPr>
              <a:t>Mark Jones</a:t>
            </a:r>
          </a:p>
          <a:p>
            <a:pPr>
              <a:buNone/>
            </a:pPr>
            <a:r>
              <a:rPr lang="en-US" b="1" i="1" dirty="0">
                <a:effectLst>
                  <a:outerShdw blurRad="38100" dist="38100" dir="2700000" algn="tl">
                    <a:srgbClr val="000000">
                      <a:alpha val="43137"/>
                    </a:srgbClr>
                  </a:outerShdw>
                </a:effectLst>
              </a:rPr>
              <a:t>The Pleasures of God,  </a:t>
            </a:r>
            <a:r>
              <a:rPr lang="en-US" b="1" dirty="0">
                <a:effectLst>
                  <a:outerShdw blurRad="38100" dist="38100" dir="2700000" algn="tl">
                    <a:srgbClr val="000000">
                      <a:alpha val="43137"/>
                    </a:srgbClr>
                  </a:outerShdw>
                </a:effectLst>
              </a:rPr>
              <a:t>John Piper</a:t>
            </a:r>
          </a:p>
          <a:p>
            <a:pPr>
              <a:buNone/>
            </a:pPr>
            <a:r>
              <a:rPr lang="en-US" b="1" i="1" dirty="0">
                <a:effectLst>
                  <a:outerShdw blurRad="38100" dist="38100" dir="2700000" algn="tl">
                    <a:srgbClr val="000000">
                      <a:alpha val="43137"/>
                    </a:srgbClr>
                  </a:outerShdw>
                </a:effectLst>
              </a:rPr>
              <a:t>Astonished by God, </a:t>
            </a:r>
            <a:r>
              <a:rPr lang="en-US" b="1" dirty="0">
                <a:effectLst>
                  <a:outerShdw blurRad="38100" dist="38100" dir="2700000" algn="tl">
                    <a:srgbClr val="000000">
                      <a:alpha val="43137"/>
                    </a:srgbClr>
                  </a:outerShdw>
                </a:effectLst>
              </a:rPr>
              <a:t> John Piper</a:t>
            </a:r>
            <a:endParaRPr lang="en-US" b="1" i="1"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868362"/>
          </a:xfrm>
        </p:spPr>
        <p:txBody>
          <a:bodyPr/>
          <a:lstStyle/>
          <a:p>
            <a:pPr algn="ctr"/>
            <a:r>
              <a:rPr lang="en-US" b="1" dirty="0">
                <a:solidFill>
                  <a:srgbClr val="0070C0"/>
                </a:solidFill>
                <a:effectLst>
                  <a:outerShdw blurRad="38100" dist="38100" dir="2700000" algn="tl">
                    <a:srgbClr val="000000">
                      <a:alpha val="43137"/>
                    </a:srgbClr>
                  </a:outerShdw>
                </a:effectLst>
              </a:rPr>
              <a:t>SUGGESTED READING…</a:t>
            </a:r>
          </a:p>
        </p:txBody>
      </p:sp>
      <p:sp>
        <p:nvSpPr>
          <p:cNvPr id="3" name="Content Placeholder 2"/>
          <p:cNvSpPr>
            <a:spLocks noGrp="1"/>
          </p:cNvSpPr>
          <p:nvPr>
            <p:ph sz="quarter" idx="1"/>
          </p:nvPr>
        </p:nvSpPr>
        <p:spPr>
          <a:xfrm>
            <a:off x="457200" y="1524000"/>
            <a:ext cx="8229600" cy="4572000"/>
          </a:xfrm>
        </p:spPr>
        <p:txBody>
          <a:bodyPr>
            <a:noAutofit/>
          </a:bodyPr>
          <a:lstStyle/>
          <a:p>
            <a:pPr>
              <a:buNone/>
            </a:pPr>
            <a:r>
              <a:rPr lang="en-US" b="1" i="1" dirty="0">
                <a:effectLst>
                  <a:outerShdw blurRad="38100" dist="38100" dir="2700000" algn="tl">
                    <a:srgbClr val="000000">
                      <a:alpha val="43137"/>
                    </a:srgbClr>
                  </a:outerShdw>
                </a:effectLst>
              </a:rPr>
              <a:t>Praying the Bible,  </a:t>
            </a:r>
            <a:r>
              <a:rPr lang="en-US" b="1" dirty="0">
                <a:effectLst>
                  <a:outerShdw blurRad="38100" dist="38100" dir="2700000" algn="tl">
                    <a:srgbClr val="000000">
                      <a:alpha val="43137"/>
                    </a:srgbClr>
                  </a:outerShdw>
                </a:effectLst>
              </a:rPr>
              <a:t>Donald Whitney</a:t>
            </a:r>
          </a:p>
          <a:p>
            <a:pPr>
              <a:buNone/>
            </a:pPr>
            <a:r>
              <a:rPr lang="en-US" b="1" i="1" dirty="0">
                <a:effectLst>
                  <a:outerShdw blurRad="38100" dist="38100" dir="2700000" algn="tl">
                    <a:srgbClr val="000000">
                      <a:alpha val="43137"/>
                    </a:srgbClr>
                  </a:outerShdw>
                </a:effectLst>
              </a:rPr>
              <a:t>Can We Still Believe the Rapture?  </a:t>
            </a:r>
            <a:r>
              <a:rPr lang="en-US" b="1" dirty="0" err="1">
                <a:effectLst>
                  <a:outerShdw blurRad="38100" dist="38100" dir="2700000" algn="tl">
                    <a:srgbClr val="000000">
                      <a:alpha val="43137"/>
                    </a:srgbClr>
                  </a:outerShdw>
                </a:effectLst>
              </a:rPr>
              <a:t>Hindson</a:t>
            </a:r>
            <a:r>
              <a:rPr lang="en-US" b="1" dirty="0">
                <a:effectLst>
                  <a:outerShdw blurRad="38100" dist="38100" dir="2700000" algn="tl">
                    <a:srgbClr val="000000">
                      <a:alpha val="43137"/>
                    </a:srgbClr>
                  </a:outerShdw>
                </a:effectLst>
              </a:rPr>
              <a:t> &amp; Hitchcock</a:t>
            </a:r>
          </a:p>
          <a:p>
            <a:pPr>
              <a:buNone/>
            </a:pPr>
            <a:r>
              <a:rPr lang="en-US" b="1" i="1" dirty="0">
                <a:effectLst>
                  <a:outerShdw blurRad="38100" dist="38100" dir="2700000" algn="tl">
                    <a:srgbClr val="000000">
                      <a:alpha val="43137"/>
                    </a:srgbClr>
                  </a:outerShdw>
                </a:effectLst>
              </a:rPr>
              <a:t>Mission at Nuremberg, </a:t>
            </a:r>
            <a:r>
              <a:rPr lang="en-US" b="1" dirty="0">
                <a:effectLst>
                  <a:outerShdw blurRad="38100" dist="38100" dir="2700000" algn="tl">
                    <a:srgbClr val="000000">
                      <a:alpha val="43137"/>
                    </a:srgbClr>
                  </a:outerShdw>
                </a:effectLst>
              </a:rPr>
              <a:t> Tim Townsend </a:t>
            </a:r>
            <a:endParaRPr lang="en-US"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1346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139</TotalTime>
  <Words>414</Words>
  <Application>Microsoft Office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Franklin Gothic Book</vt:lpstr>
      <vt:lpstr>Perpetua</vt:lpstr>
      <vt:lpstr>Wingdings</vt:lpstr>
      <vt:lpstr>Wingdings 2</vt:lpstr>
      <vt:lpstr>Equity</vt:lpstr>
      <vt:lpstr>PROFESSIONAL GROWTH IN PASTORAL MINISTRY</vt:lpstr>
      <vt:lpstr>CONSIDER…</vt:lpstr>
      <vt:lpstr>CONSIDER…</vt:lpstr>
      <vt:lpstr>Professional Growth Through…</vt:lpstr>
      <vt:lpstr>MENTORING</vt:lpstr>
      <vt:lpstr>EXTERNAL OPPORTUNITIES</vt:lpstr>
      <vt:lpstr>FORMAL EDUCATION</vt:lpstr>
      <vt:lpstr>SUGGESTED READING…</vt:lpstr>
      <vt:lpstr>SUGGESTED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GROWTH IN PASTOR MINISTRY</dc:title>
  <dc:creator>SBABB</dc:creator>
  <cp:lastModifiedBy>Mission Mid-Atlantic</cp:lastModifiedBy>
  <cp:revision>28</cp:revision>
  <dcterms:created xsi:type="dcterms:W3CDTF">2019-05-08T14:57:08Z</dcterms:created>
  <dcterms:modified xsi:type="dcterms:W3CDTF">2019-05-30T18:39:18Z</dcterms:modified>
</cp:coreProperties>
</file>